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rawings/drawing2.xml" ContentType="application/vnd.openxmlformats-officedocument.drawingml.chartshapes+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charts/chart7.xml" ContentType="application/vnd.openxmlformats-officedocument.drawingml.chart+xml"/>
  <Override PartName="/ppt/notesSlides/notesSlide30.xml" ContentType="application/vnd.openxmlformats-officedocument.presentationml.notesSlide+xml"/>
  <Default Extension="xlsx" ContentType="application/vnd.openxmlformats-officedocument.spreadsheetml.sheet"/>
  <Override PartName="/ppt/charts/chart3.xml" ContentType="application/vnd.openxmlformats-officedocument.drawingml.char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charts/chart5.xml" ContentType="application/vnd.openxmlformats-officedocument.drawingml.chart+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notesSlides/notesSlide5.xml" ContentType="application/vnd.openxmlformats-officedocument.presentationml.notesSlide+xml"/>
  <Default Extension="sldx" ContentType="application/vnd.openxmlformats-officedocument.presentationml.slide"/>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slideLayouts/slideLayout16.xml" ContentType="application/vnd.openxmlformats-officedocument.presentationml.slideLayout+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charts/chart8.xml" ContentType="application/vnd.openxmlformats-officedocument.drawingml.char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Default Extension="vml" ContentType="application/vnd.openxmlformats-officedocument.vmlDrawing"/>
  <Override PartName="/ppt/charts/chart6.xml" ContentType="application/vnd.openxmlformats-officedocument.drawingml.chart+xml"/>
  <Override PartName="/ppt/notesSlides/notesSlide31.xml" ContentType="application/vnd.openxmlformats-officedocument.presentationml.notesSlide+xml"/>
  <Override PartName="/ppt/notesSlides/notesSlide6.xml" ContentType="application/vnd.openxmlformats-officedocument.presentationml.notesSlide+xml"/>
  <Override PartName="/ppt/charts/chart4.xml" ContentType="application/vnd.openxmlformats-officedocument.drawingml.chart+xml"/>
  <Override PartName="/ppt/slides/slide8.xml" ContentType="application/vnd.openxmlformats-officedocument.presentationml.slide+xml"/>
  <Override PartName="/ppt/notesSlides/notesSlide4.xml" ContentType="application/vnd.openxmlformats-officedocument.presentationml.notesSlide+xml"/>
  <Override PartName="/ppt/charts/chart2.xml" ContentType="application/vnd.openxmlformats-officedocument.drawingml.char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Default Extension="xls" ContentType="application/vnd.ms-exce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6" r:id="rId1"/>
    <p:sldMasterId id="2147483698" r:id="rId2"/>
  </p:sldMasterIdLst>
  <p:notesMasterIdLst>
    <p:notesMasterId r:id="rId34"/>
  </p:notesMasterIdLst>
  <p:sldIdLst>
    <p:sldId id="256" r:id="rId3"/>
    <p:sldId id="270" r:id="rId4"/>
    <p:sldId id="271" r:id="rId5"/>
    <p:sldId id="300" r:id="rId6"/>
    <p:sldId id="309" r:id="rId7"/>
    <p:sldId id="302" r:id="rId8"/>
    <p:sldId id="273" r:id="rId9"/>
    <p:sldId id="266" r:id="rId10"/>
    <p:sldId id="257" r:id="rId11"/>
    <p:sldId id="269" r:id="rId12"/>
    <p:sldId id="267" r:id="rId13"/>
    <p:sldId id="275" r:id="rId14"/>
    <p:sldId id="268" r:id="rId15"/>
    <p:sldId id="289" r:id="rId16"/>
    <p:sldId id="288" r:id="rId17"/>
    <p:sldId id="281" r:id="rId18"/>
    <p:sldId id="282" r:id="rId19"/>
    <p:sldId id="277" r:id="rId20"/>
    <p:sldId id="278" r:id="rId21"/>
    <p:sldId id="279" r:id="rId22"/>
    <p:sldId id="283" r:id="rId23"/>
    <p:sldId id="305" r:id="rId24"/>
    <p:sldId id="304" r:id="rId25"/>
    <p:sldId id="301" r:id="rId26"/>
    <p:sldId id="296" r:id="rId27"/>
    <p:sldId id="294" r:id="rId28"/>
    <p:sldId id="298" r:id="rId29"/>
    <p:sldId id="299" r:id="rId30"/>
    <p:sldId id="303" r:id="rId31"/>
    <p:sldId id="306" r:id="rId32"/>
    <p:sldId id="308"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154" autoAdjust="0"/>
  </p:normalViewPr>
  <p:slideViewPr>
    <p:cSldViewPr>
      <p:cViewPr varScale="1">
        <p:scale>
          <a:sx n="99" d="100"/>
          <a:sy n="99" d="100"/>
        </p:scale>
        <p:origin x="-32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Office_Excel_Work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Office_Excel_Worksheet5.xlsx"/></Relationships>
</file>

<file path=ppt/charts/_rels/chart6.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cuments%20and%20Settings\nfhsstaff\Desktop\Tables2.xls" TargetMode="External"/></Relationships>
</file>

<file path=ppt/charts/_rels/chart7.xml.rels><?xml version="1.0" encoding="UTF-8" standalone="yes"?>
<Relationships xmlns="http://schemas.openxmlformats.org/package/2006/relationships"><Relationship Id="rId1" Type="http://schemas.openxmlformats.org/officeDocument/2006/relationships/oleObject" Target="file:///C:\Documents%20and%20Settings\nfhsstaff\Desktop\Tables2.xls" TargetMode="External"/></Relationships>
</file>

<file path=ppt/charts/_rels/chart8.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nfhs05\D\NFHS3\data_reports\E_special_reports\Gender%20Report%201-6_6jul09\Tables2.xls" TargetMode="External"/></Relationships>
</file>

<file path=ppt/charts/chart1.xml><?xml version="1.0" encoding="utf-8"?>
<c:chartSpace xmlns:c="http://schemas.openxmlformats.org/drawingml/2006/chart" xmlns:a="http://schemas.openxmlformats.org/drawingml/2006/main" xmlns:r="http://schemas.openxmlformats.org/officeDocument/2006/relationships">
  <c:lang val="en-IN"/>
  <c:chart>
    <c:title>
      <c:layout/>
    </c:title>
    <c:plotArea>
      <c:layout/>
      <c:lineChart>
        <c:grouping val="standard"/>
        <c:ser>
          <c:idx val="1"/>
          <c:order val="0"/>
          <c:tx>
            <c:strRef>
              <c:f>Sheet1!$C$1</c:f>
              <c:strCache>
                <c:ptCount val="1"/>
                <c:pt idx="0">
                  <c:v>IMR</c:v>
                </c:pt>
              </c:strCache>
            </c:strRef>
          </c:tx>
          <c:cat>
            <c:strRef>
              <c:f>Sheet1!$A$2:$A$6</c:f>
              <c:strCache>
                <c:ptCount val="5"/>
                <c:pt idx="0">
                  <c:v>Poorest</c:v>
                </c:pt>
                <c:pt idx="1">
                  <c:v>Q2</c:v>
                </c:pt>
                <c:pt idx="2">
                  <c:v>Q3</c:v>
                </c:pt>
                <c:pt idx="3">
                  <c:v>Q4</c:v>
                </c:pt>
                <c:pt idx="4">
                  <c:v>Richest</c:v>
                </c:pt>
              </c:strCache>
            </c:strRef>
          </c:cat>
          <c:val>
            <c:numRef>
              <c:f>Sheet1!$C$2:$C$6</c:f>
              <c:numCache>
                <c:formatCode>General</c:formatCode>
                <c:ptCount val="5"/>
                <c:pt idx="0">
                  <c:v>70.400000000000006</c:v>
                </c:pt>
                <c:pt idx="1">
                  <c:v>68.5</c:v>
                </c:pt>
                <c:pt idx="2">
                  <c:v>58.3</c:v>
                </c:pt>
                <c:pt idx="3">
                  <c:v>44</c:v>
                </c:pt>
                <c:pt idx="4">
                  <c:v>29.2</c:v>
                </c:pt>
              </c:numCache>
            </c:numRef>
          </c:val>
        </c:ser>
        <c:marker val="1"/>
        <c:axId val="60617088"/>
        <c:axId val="60618624"/>
      </c:lineChart>
      <c:catAx>
        <c:axId val="60617088"/>
        <c:scaling>
          <c:orientation val="minMax"/>
        </c:scaling>
        <c:axPos val="b"/>
        <c:tickLblPos val="nextTo"/>
        <c:crossAx val="60618624"/>
        <c:crosses val="autoZero"/>
        <c:auto val="1"/>
        <c:lblAlgn val="ctr"/>
        <c:lblOffset val="100"/>
      </c:catAx>
      <c:valAx>
        <c:axId val="60618624"/>
        <c:scaling>
          <c:orientation val="minMax"/>
        </c:scaling>
        <c:axPos val="l"/>
        <c:majorGridlines/>
        <c:numFmt formatCode="General" sourceLinked="1"/>
        <c:tickLblPos val="nextTo"/>
        <c:crossAx val="60617088"/>
        <c:crosses val="autoZero"/>
        <c:crossBetween val="between"/>
      </c:valAx>
    </c:plotArea>
    <c:legend>
      <c:legendPos val="r"/>
      <c:layout/>
    </c:legend>
    <c:plotVisOnly val="1"/>
  </c:chart>
  <c:txPr>
    <a:bodyPr/>
    <a:lstStyle/>
    <a:p>
      <a:pPr>
        <a:defRPr sz="1800"/>
      </a:pPr>
      <a:endParaRPr lang="en-US"/>
    </a:p>
  </c:txPr>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IN"/>
  <c:chart>
    <c:plotArea>
      <c:layout/>
      <c:lineChart>
        <c:grouping val="standard"/>
        <c:ser>
          <c:idx val="0"/>
          <c:order val="0"/>
          <c:tx>
            <c:strRef>
              <c:f>Sheet1!$B$1</c:f>
              <c:strCache>
                <c:ptCount val="1"/>
                <c:pt idx="0">
                  <c:v>India</c:v>
                </c:pt>
              </c:strCache>
            </c:strRef>
          </c:tx>
          <c:spPr>
            <a:ln w="76200" cmpd="thickThin">
              <a:solidFill>
                <a:srgbClr val="002060"/>
              </a:solidFill>
            </a:ln>
          </c:spPr>
          <c:marker>
            <c:spPr>
              <a:ln>
                <a:solidFill>
                  <a:srgbClr val="FFC000"/>
                </a:solidFill>
              </a:ln>
            </c:spPr>
          </c:marker>
          <c:cat>
            <c:strRef>
              <c:f>Sheet1!$A$2:$A$6</c:f>
              <c:strCache>
                <c:ptCount val="5"/>
                <c:pt idx="0">
                  <c:v>Poorest </c:v>
                </c:pt>
                <c:pt idx="1">
                  <c:v>Q2</c:v>
                </c:pt>
                <c:pt idx="2">
                  <c:v>Q3</c:v>
                </c:pt>
                <c:pt idx="3">
                  <c:v>Q4</c:v>
                </c:pt>
                <c:pt idx="4">
                  <c:v>Richest</c:v>
                </c:pt>
              </c:strCache>
            </c:strRef>
          </c:cat>
          <c:val>
            <c:numRef>
              <c:f>Sheet1!$B$2:$B$6</c:f>
              <c:numCache>
                <c:formatCode>General</c:formatCode>
                <c:ptCount val="5"/>
                <c:pt idx="0">
                  <c:v>70.400000000000006</c:v>
                </c:pt>
                <c:pt idx="1">
                  <c:v>68.5</c:v>
                </c:pt>
                <c:pt idx="2">
                  <c:v>58.3</c:v>
                </c:pt>
                <c:pt idx="3">
                  <c:v>44</c:v>
                </c:pt>
                <c:pt idx="4">
                  <c:v>29.2</c:v>
                </c:pt>
              </c:numCache>
            </c:numRef>
          </c:val>
        </c:ser>
        <c:ser>
          <c:idx val="1"/>
          <c:order val="1"/>
          <c:tx>
            <c:strRef>
              <c:f>Sheet1!$C$1</c:f>
              <c:strCache>
                <c:ptCount val="1"/>
                <c:pt idx="0">
                  <c:v>Tamilnadu</c:v>
                </c:pt>
              </c:strCache>
            </c:strRef>
          </c:tx>
          <c:cat>
            <c:strRef>
              <c:f>Sheet1!$A$2:$A$6</c:f>
              <c:strCache>
                <c:ptCount val="5"/>
                <c:pt idx="0">
                  <c:v>Poorest </c:v>
                </c:pt>
                <c:pt idx="1">
                  <c:v>Q2</c:v>
                </c:pt>
                <c:pt idx="2">
                  <c:v>Q3</c:v>
                </c:pt>
                <c:pt idx="3">
                  <c:v>Q4</c:v>
                </c:pt>
                <c:pt idx="4">
                  <c:v>Richest</c:v>
                </c:pt>
              </c:strCache>
            </c:strRef>
          </c:cat>
          <c:val>
            <c:numRef>
              <c:f>Sheet1!$C$2:$C$6</c:f>
              <c:numCache>
                <c:formatCode>General</c:formatCode>
                <c:ptCount val="5"/>
                <c:pt idx="0">
                  <c:v>53.2</c:v>
                </c:pt>
                <c:pt idx="1">
                  <c:v>55.3</c:v>
                </c:pt>
                <c:pt idx="2">
                  <c:v>41.9</c:v>
                </c:pt>
                <c:pt idx="3">
                  <c:v>20.8</c:v>
                </c:pt>
                <c:pt idx="4">
                  <c:v>23.2</c:v>
                </c:pt>
              </c:numCache>
            </c:numRef>
          </c:val>
        </c:ser>
        <c:ser>
          <c:idx val="2"/>
          <c:order val="2"/>
          <c:tx>
            <c:strRef>
              <c:f>Sheet1!$D$1</c:f>
              <c:strCache>
                <c:ptCount val="1"/>
                <c:pt idx="0">
                  <c:v>Gujarat</c:v>
                </c:pt>
              </c:strCache>
            </c:strRef>
          </c:tx>
          <c:cat>
            <c:strRef>
              <c:f>Sheet1!$A$2:$A$6</c:f>
              <c:strCache>
                <c:ptCount val="5"/>
                <c:pt idx="0">
                  <c:v>Poorest </c:v>
                </c:pt>
                <c:pt idx="1">
                  <c:v>Q2</c:v>
                </c:pt>
                <c:pt idx="2">
                  <c:v>Q3</c:v>
                </c:pt>
                <c:pt idx="3">
                  <c:v>Q4</c:v>
                </c:pt>
                <c:pt idx="4">
                  <c:v>Richest</c:v>
                </c:pt>
              </c:strCache>
            </c:strRef>
          </c:cat>
          <c:val>
            <c:numRef>
              <c:f>Sheet1!$D$2:$D$6</c:f>
              <c:numCache>
                <c:formatCode>General</c:formatCode>
                <c:ptCount val="5"/>
                <c:pt idx="0">
                  <c:v>100.5</c:v>
                </c:pt>
                <c:pt idx="1">
                  <c:v>83.7</c:v>
                </c:pt>
                <c:pt idx="2">
                  <c:v>71.099999999999994</c:v>
                </c:pt>
                <c:pt idx="3">
                  <c:v>52.9</c:v>
                </c:pt>
                <c:pt idx="4">
                  <c:v>32.4</c:v>
                </c:pt>
              </c:numCache>
            </c:numRef>
          </c:val>
        </c:ser>
        <c:ser>
          <c:idx val="3"/>
          <c:order val="3"/>
          <c:tx>
            <c:strRef>
              <c:f>Sheet1!$E$1</c:f>
              <c:strCache>
                <c:ptCount val="1"/>
                <c:pt idx="0">
                  <c:v>Bihar</c:v>
                </c:pt>
              </c:strCache>
            </c:strRef>
          </c:tx>
          <c:cat>
            <c:strRef>
              <c:f>Sheet1!$A$2:$A$6</c:f>
              <c:strCache>
                <c:ptCount val="5"/>
                <c:pt idx="0">
                  <c:v>Poorest </c:v>
                </c:pt>
                <c:pt idx="1">
                  <c:v>Q2</c:v>
                </c:pt>
                <c:pt idx="2">
                  <c:v>Q3</c:v>
                </c:pt>
                <c:pt idx="3">
                  <c:v>Q4</c:v>
                </c:pt>
                <c:pt idx="4">
                  <c:v>Richest</c:v>
                </c:pt>
              </c:strCache>
            </c:strRef>
          </c:cat>
          <c:val>
            <c:numRef>
              <c:f>Sheet1!$E$2:$E$6</c:f>
              <c:numCache>
                <c:formatCode>General</c:formatCode>
                <c:ptCount val="5"/>
                <c:pt idx="0">
                  <c:v>71.099999999999994</c:v>
                </c:pt>
                <c:pt idx="1">
                  <c:v>64</c:v>
                </c:pt>
                <c:pt idx="2">
                  <c:v>60.6</c:v>
                </c:pt>
                <c:pt idx="3">
                  <c:v>54.7</c:v>
                </c:pt>
                <c:pt idx="4">
                  <c:v>54.7</c:v>
                </c:pt>
              </c:numCache>
            </c:numRef>
          </c:val>
        </c:ser>
        <c:ser>
          <c:idx val="4"/>
          <c:order val="4"/>
          <c:tx>
            <c:strRef>
              <c:f>Sheet1!$F$1</c:f>
              <c:strCache>
                <c:ptCount val="1"/>
                <c:pt idx="0">
                  <c:v>Uttar Pradesh</c:v>
                </c:pt>
              </c:strCache>
            </c:strRef>
          </c:tx>
          <c:cat>
            <c:strRef>
              <c:f>Sheet1!$A$2:$A$6</c:f>
              <c:strCache>
                <c:ptCount val="5"/>
                <c:pt idx="0">
                  <c:v>Poorest </c:v>
                </c:pt>
                <c:pt idx="1">
                  <c:v>Q2</c:v>
                </c:pt>
                <c:pt idx="2">
                  <c:v>Q3</c:v>
                </c:pt>
                <c:pt idx="3">
                  <c:v>Q4</c:v>
                </c:pt>
                <c:pt idx="4">
                  <c:v>Richest</c:v>
                </c:pt>
              </c:strCache>
            </c:strRef>
          </c:cat>
          <c:val>
            <c:numRef>
              <c:f>Sheet1!$F$2:$F$6</c:f>
              <c:numCache>
                <c:formatCode>General</c:formatCode>
                <c:ptCount val="5"/>
                <c:pt idx="0">
                  <c:v>94.2</c:v>
                </c:pt>
                <c:pt idx="1">
                  <c:v>84.8</c:v>
                </c:pt>
                <c:pt idx="2">
                  <c:v>89.7</c:v>
                </c:pt>
                <c:pt idx="3">
                  <c:v>67.7</c:v>
                </c:pt>
                <c:pt idx="4">
                  <c:v>51.3</c:v>
                </c:pt>
              </c:numCache>
            </c:numRef>
          </c:val>
        </c:ser>
        <c:ser>
          <c:idx val="5"/>
          <c:order val="5"/>
          <c:tx>
            <c:strRef>
              <c:f>Sheet1!$G$1</c:f>
              <c:strCache>
                <c:ptCount val="1"/>
                <c:pt idx="0">
                  <c:v>Rajasthan</c:v>
                </c:pt>
              </c:strCache>
            </c:strRef>
          </c:tx>
          <c:cat>
            <c:strRef>
              <c:f>Sheet1!$A$2:$A$6</c:f>
              <c:strCache>
                <c:ptCount val="5"/>
                <c:pt idx="0">
                  <c:v>Poorest </c:v>
                </c:pt>
                <c:pt idx="1">
                  <c:v>Q2</c:v>
                </c:pt>
                <c:pt idx="2">
                  <c:v>Q3</c:v>
                </c:pt>
                <c:pt idx="3">
                  <c:v>Q4</c:v>
                </c:pt>
                <c:pt idx="4">
                  <c:v>Richest</c:v>
                </c:pt>
              </c:strCache>
            </c:strRef>
          </c:cat>
          <c:val>
            <c:numRef>
              <c:f>Sheet1!$G$2:$G$6</c:f>
              <c:numCache>
                <c:formatCode>General</c:formatCode>
                <c:ptCount val="5"/>
                <c:pt idx="0">
                  <c:v>84.3</c:v>
                </c:pt>
                <c:pt idx="1">
                  <c:v>68.400000000000006</c:v>
                </c:pt>
                <c:pt idx="2">
                  <c:v>75</c:v>
                </c:pt>
                <c:pt idx="3">
                  <c:v>72.400000000000006</c:v>
                </c:pt>
                <c:pt idx="4">
                  <c:v>48.6</c:v>
                </c:pt>
              </c:numCache>
            </c:numRef>
          </c:val>
        </c:ser>
        <c:ser>
          <c:idx val="6"/>
          <c:order val="6"/>
          <c:tx>
            <c:strRef>
              <c:f>Sheet1!$H$1</c:f>
              <c:strCache>
                <c:ptCount val="1"/>
                <c:pt idx="0">
                  <c:v>Assam</c:v>
                </c:pt>
              </c:strCache>
            </c:strRef>
          </c:tx>
          <c:cat>
            <c:strRef>
              <c:f>Sheet1!$A$2:$A$6</c:f>
              <c:strCache>
                <c:ptCount val="5"/>
                <c:pt idx="0">
                  <c:v>Poorest </c:v>
                </c:pt>
                <c:pt idx="1">
                  <c:v>Q2</c:v>
                </c:pt>
                <c:pt idx="2">
                  <c:v>Q3</c:v>
                </c:pt>
                <c:pt idx="3">
                  <c:v>Q4</c:v>
                </c:pt>
                <c:pt idx="4">
                  <c:v>Richest</c:v>
                </c:pt>
              </c:strCache>
            </c:strRef>
          </c:cat>
          <c:val>
            <c:numRef>
              <c:f>Sheet1!$H$2:$H$6</c:f>
              <c:numCache>
                <c:formatCode>General</c:formatCode>
                <c:ptCount val="5"/>
                <c:pt idx="0">
                  <c:v>95.4</c:v>
                </c:pt>
                <c:pt idx="1">
                  <c:v>69.5</c:v>
                </c:pt>
                <c:pt idx="2">
                  <c:v>66.8</c:v>
                </c:pt>
                <c:pt idx="3">
                  <c:v>53.7</c:v>
                </c:pt>
                <c:pt idx="4">
                  <c:v>17</c:v>
                </c:pt>
              </c:numCache>
            </c:numRef>
          </c:val>
        </c:ser>
        <c:marker val="1"/>
        <c:axId val="69625728"/>
        <c:axId val="69627264"/>
      </c:lineChart>
      <c:catAx>
        <c:axId val="69625728"/>
        <c:scaling>
          <c:orientation val="minMax"/>
        </c:scaling>
        <c:axPos val="b"/>
        <c:numFmt formatCode="General" sourceLinked="1"/>
        <c:tickLblPos val="nextTo"/>
        <c:crossAx val="69627264"/>
        <c:crosses val="autoZero"/>
        <c:auto val="1"/>
        <c:lblAlgn val="ctr"/>
        <c:lblOffset val="100"/>
      </c:catAx>
      <c:valAx>
        <c:axId val="69627264"/>
        <c:scaling>
          <c:orientation val="minMax"/>
        </c:scaling>
        <c:axPos val="l"/>
        <c:majorGridlines/>
        <c:numFmt formatCode="General" sourceLinked="1"/>
        <c:tickLblPos val="nextTo"/>
        <c:crossAx val="69625728"/>
        <c:crosses val="autoZero"/>
        <c:crossBetween val="between"/>
      </c:valAx>
    </c:plotArea>
    <c:legend>
      <c:legendPos val="r"/>
      <c:layout/>
    </c:legend>
    <c:plotVisOnly val="1"/>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IN"/>
  <c:chart>
    <c:plotArea>
      <c:layout/>
      <c:lineChart>
        <c:grouping val="standard"/>
        <c:ser>
          <c:idx val="0"/>
          <c:order val="0"/>
          <c:tx>
            <c:strRef>
              <c:f>Sheet1!$B$1</c:f>
              <c:strCache>
                <c:ptCount val="1"/>
                <c:pt idx="0">
                  <c:v>India</c:v>
                </c:pt>
              </c:strCache>
            </c:strRef>
          </c:tx>
          <c:spPr>
            <a:ln w="76200" cmpd="thickThin">
              <a:solidFill>
                <a:srgbClr val="002060"/>
              </a:solidFill>
            </a:ln>
          </c:spPr>
          <c:marker>
            <c:spPr>
              <a:ln>
                <a:solidFill>
                  <a:srgbClr val="FFC000"/>
                </a:solidFill>
              </a:ln>
            </c:spPr>
          </c:marker>
          <c:cat>
            <c:strRef>
              <c:f>Sheet1!$A$2:$A$6</c:f>
              <c:strCache>
                <c:ptCount val="5"/>
                <c:pt idx="0">
                  <c:v>Poorest </c:v>
                </c:pt>
                <c:pt idx="1">
                  <c:v>Q2</c:v>
                </c:pt>
                <c:pt idx="2">
                  <c:v>Q3</c:v>
                </c:pt>
                <c:pt idx="3">
                  <c:v>Q4</c:v>
                </c:pt>
                <c:pt idx="4">
                  <c:v>Richest</c:v>
                </c:pt>
              </c:strCache>
            </c:strRef>
          </c:cat>
          <c:val>
            <c:numRef>
              <c:f>Sheet1!$B$2:$B$6</c:f>
              <c:numCache>
                <c:formatCode>General</c:formatCode>
                <c:ptCount val="5"/>
                <c:pt idx="0">
                  <c:v>100.5</c:v>
                </c:pt>
                <c:pt idx="1">
                  <c:v>89.6</c:v>
                </c:pt>
                <c:pt idx="2">
                  <c:v>71.900000000000006</c:v>
                </c:pt>
                <c:pt idx="3">
                  <c:v>51.2</c:v>
                </c:pt>
                <c:pt idx="4">
                  <c:v>33.800000000000004</c:v>
                </c:pt>
              </c:numCache>
            </c:numRef>
          </c:val>
        </c:ser>
        <c:ser>
          <c:idx val="1"/>
          <c:order val="1"/>
          <c:tx>
            <c:strRef>
              <c:f>Sheet1!$C$1</c:f>
              <c:strCache>
                <c:ptCount val="1"/>
                <c:pt idx="0">
                  <c:v>Tamilnadu</c:v>
                </c:pt>
              </c:strCache>
            </c:strRef>
          </c:tx>
          <c:cat>
            <c:strRef>
              <c:f>Sheet1!$A$2:$A$6</c:f>
              <c:strCache>
                <c:ptCount val="5"/>
                <c:pt idx="0">
                  <c:v>Poorest </c:v>
                </c:pt>
                <c:pt idx="1">
                  <c:v>Q2</c:v>
                </c:pt>
                <c:pt idx="2">
                  <c:v>Q3</c:v>
                </c:pt>
                <c:pt idx="3">
                  <c:v>Q4</c:v>
                </c:pt>
                <c:pt idx="4">
                  <c:v>Richest</c:v>
                </c:pt>
              </c:strCache>
            </c:strRef>
          </c:cat>
          <c:val>
            <c:numRef>
              <c:f>Sheet1!$C$2:$C$6</c:f>
              <c:numCache>
                <c:formatCode>General</c:formatCode>
                <c:ptCount val="5"/>
                <c:pt idx="0">
                  <c:v>65.7</c:v>
                </c:pt>
                <c:pt idx="1">
                  <c:v>68.5</c:v>
                </c:pt>
                <c:pt idx="2">
                  <c:v>49.8</c:v>
                </c:pt>
                <c:pt idx="3">
                  <c:v>22.3</c:v>
                </c:pt>
                <c:pt idx="4">
                  <c:v>27.3</c:v>
                </c:pt>
              </c:numCache>
            </c:numRef>
          </c:val>
        </c:ser>
        <c:ser>
          <c:idx val="2"/>
          <c:order val="2"/>
          <c:tx>
            <c:strRef>
              <c:f>Sheet1!$D$1</c:f>
              <c:strCache>
                <c:ptCount val="1"/>
                <c:pt idx="0">
                  <c:v>Gujarat</c:v>
                </c:pt>
              </c:strCache>
            </c:strRef>
          </c:tx>
          <c:cat>
            <c:strRef>
              <c:f>Sheet1!$A$2:$A$6</c:f>
              <c:strCache>
                <c:ptCount val="5"/>
                <c:pt idx="0">
                  <c:v>Poorest </c:v>
                </c:pt>
                <c:pt idx="1">
                  <c:v>Q2</c:v>
                </c:pt>
                <c:pt idx="2">
                  <c:v>Q3</c:v>
                </c:pt>
                <c:pt idx="3">
                  <c:v>Q4</c:v>
                </c:pt>
                <c:pt idx="4">
                  <c:v>Richest</c:v>
                </c:pt>
              </c:strCache>
            </c:strRef>
          </c:cat>
          <c:val>
            <c:numRef>
              <c:f>Sheet1!$D$2:$D$6</c:f>
              <c:numCache>
                <c:formatCode>General</c:formatCode>
                <c:ptCount val="5"/>
                <c:pt idx="0">
                  <c:v>122.7</c:v>
                </c:pt>
                <c:pt idx="1">
                  <c:v>112.9</c:v>
                </c:pt>
                <c:pt idx="2">
                  <c:v>82.8</c:v>
                </c:pt>
                <c:pt idx="3">
                  <c:v>62.3</c:v>
                </c:pt>
                <c:pt idx="4">
                  <c:v>39.6</c:v>
                </c:pt>
              </c:numCache>
            </c:numRef>
          </c:val>
        </c:ser>
        <c:ser>
          <c:idx val="3"/>
          <c:order val="3"/>
          <c:tx>
            <c:strRef>
              <c:f>Sheet1!$E$1</c:f>
              <c:strCache>
                <c:ptCount val="1"/>
                <c:pt idx="0">
                  <c:v>Bihar</c:v>
                </c:pt>
              </c:strCache>
            </c:strRef>
          </c:tx>
          <c:cat>
            <c:strRef>
              <c:f>Sheet1!$A$2:$A$6</c:f>
              <c:strCache>
                <c:ptCount val="5"/>
                <c:pt idx="0">
                  <c:v>Poorest </c:v>
                </c:pt>
                <c:pt idx="1">
                  <c:v>Q2</c:v>
                </c:pt>
                <c:pt idx="2">
                  <c:v>Q3</c:v>
                </c:pt>
                <c:pt idx="3">
                  <c:v>Q4</c:v>
                </c:pt>
                <c:pt idx="4">
                  <c:v>Richest</c:v>
                </c:pt>
              </c:strCache>
            </c:strRef>
          </c:cat>
          <c:val>
            <c:numRef>
              <c:f>Sheet1!$E$2:$E$6</c:f>
              <c:numCache>
                <c:formatCode>General</c:formatCode>
                <c:ptCount val="5"/>
                <c:pt idx="0">
                  <c:v>113</c:v>
                </c:pt>
                <c:pt idx="1">
                  <c:v>97.1</c:v>
                </c:pt>
                <c:pt idx="2">
                  <c:v>81.5</c:v>
                </c:pt>
                <c:pt idx="3">
                  <c:v>72.2</c:v>
                </c:pt>
                <c:pt idx="4">
                  <c:v>73.099999999999994</c:v>
                </c:pt>
              </c:numCache>
            </c:numRef>
          </c:val>
        </c:ser>
        <c:ser>
          <c:idx val="4"/>
          <c:order val="4"/>
          <c:tx>
            <c:strRef>
              <c:f>Sheet1!$F$1</c:f>
              <c:strCache>
                <c:ptCount val="1"/>
                <c:pt idx="0">
                  <c:v>Uttar Pradesh</c:v>
                </c:pt>
              </c:strCache>
            </c:strRef>
          </c:tx>
          <c:cat>
            <c:strRef>
              <c:f>Sheet1!$A$2:$A$6</c:f>
              <c:strCache>
                <c:ptCount val="5"/>
                <c:pt idx="0">
                  <c:v>Poorest </c:v>
                </c:pt>
                <c:pt idx="1">
                  <c:v>Q2</c:v>
                </c:pt>
                <c:pt idx="2">
                  <c:v>Q3</c:v>
                </c:pt>
                <c:pt idx="3">
                  <c:v>Q4</c:v>
                </c:pt>
                <c:pt idx="4">
                  <c:v>Richest</c:v>
                </c:pt>
              </c:strCache>
            </c:strRef>
          </c:cat>
          <c:val>
            <c:numRef>
              <c:f>Sheet1!$F$2:$F$6</c:f>
              <c:numCache>
                <c:formatCode>General</c:formatCode>
                <c:ptCount val="5"/>
                <c:pt idx="0">
                  <c:v>135.4</c:v>
                </c:pt>
                <c:pt idx="1">
                  <c:v>117.1</c:v>
                </c:pt>
                <c:pt idx="2">
                  <c:v>114.9</c:v>
                </c:pt>
                <c:pt idx="3">
                  <c:v>84</c:v>
                </c:pt>
                <c:pt idx="4">
                  <c:v>61.8</c:v>
                </c:pt>
              </c:numCache>
            </c:numRef>
          </c:val>
        </c:ser>
        <c:ser>
          <c:idx val="5"/>
          <c:order val="5"/>
          <c:tx>
            <c:strRef>
              <c:f>Sheet1!$G$1</c:f>
              <c:strCache>
                <c:ptCount val="1"/>
                <c:pt idx="0">
                  <c:v>Rajasthan</c:v>
                </c:pt>
              </c:strCache>
            </c:strRef>
          </c:tx>
          <c:cat>
            <c:strRef>
              <c:f>Sheet1!$A$2:$A$6</c:f>
              <c:strCache>
                <c:ptCount val="5"/>
                <c:pt idx="0">
                  <c:v>Poorest </c:v>
                </c:pt>
                <c:pt idx="1">
                  <c:v>Q2</c:v>
                </c:pt>
                <c:pt idx="2">
                  <c:v>Q3</c:v>
                </c:pt>
                <c:pt idx="3">
                  <c:v>Q4</c:v>
                </c:pt>
                <c:pt idx="4">
                  <c:v>Richest</c:v>
                </c:pt>
              </c:strCache>
            </c:strRef>
          </c:cat>
          <c:val>
            <c:numRef>
              <c:f>Sheet1!$G$2:$G$6</c:f>
              <c:numCache>
                <c:formatCode>General</c:formatCode>
                <c:ptCount val="5"/>
                <c:pt idx="0">
                  <c:v>112.6</c:v>
                </c:pt>
                <c:pt idx="1">
                  <c:v>96.7</c:v>
                </c:pt>
                <c:pt idx="2">
                  <c:v>94.5</c:v>
                </c:pt>
                <c:pt idx="3">
                  <c:v>82.2</c:v>
                </c:pt>
                <c:pt idx="4">
                  <c:v>55.9</c:v>
                </c:pt>
              </c:numCache>
            </c:numRef>
          </c:val>
        </c:ser>
        <c:ser>
          <c:idx val="6"/>
          <c:order val="6"/>
          <c:tx>
            <c:strRef>
              <c:f>Sheet1!$H$1</c:f>
              <c:strCache>
                <c:ptCount val="1"/>
                <c:pt idx="0">
                  <c:v>Assam</c:v>
                </c:pt>
              </c:strCache>
            </c:strRef>
          </c:tx>
          <c:cat>
            <c:strRef>
              <c:f>Sheet1!$A$2:$A$6</c:f>
              <c:strCache>
                <c:ptCount val="5"/>
                <c:pt idx="0">
                  <c:v>Poorest </c:v>
                </c:pt>
                <c:pt idx="1">
                  <c:v>Q2</c:v>
                </c:pt>
                <c:pt idx="2">
                  <c:v>Q3</c:v>
                </c:pt>
                <c:pt idx="3">
                  <c:v>Q4</c:v>
                </c:pt>
                <c:pt idx="4">
                  <c:v>Richest</c:v>
                </c:pt>
              </c:strCache>
            </c:strRef>
          </c:cat>
          <c:val>
            <c:numRef>
              <c:f>Sheet1!$H$2:$H$6</c:f>
              <c:numCache>
                <c:formatCode>General</c:formatCode>
                <c:ptCount val="5"/>
                <c:pt idx="0">
                  <c:v>129.1</c:v>
                </c:pt>
                <c:pt idx="1">
                  <c:v>100.1</c:v>
                </c:pt>
                <c:pt idx="2">
                  <c:v>83.9</c:v>
                </c:pt>
                <c:pt idx="3">
                  <c:v>59.9</c:v>
                </c:pt>
                <c:pt idx="4">
                  <c:v>23.9</c:v>
                </c:pt>
              </c:numCache>
            </c:numRef>
          </c:val>
        </c:ser>
        <c:marker val="1"/>
        <c:axId val="69726592"/>
        <c:axId val="69728128"/>
      </c:lineChart>
      <c:catAx>
        <c:axId val="69726592"/>
        <c:scaling>
          <c:orientation val="minMax"/>
        </c:scaling>
        <c:axPos val="b"/>
        <c:numFmt formatCode="General" sourceLinked="1"/>
        <c:tickLblPos val="nextTo"/>
        <c:crossAx val="69728128"/>
        <c:crosses val="autoZero"/>
        <c:auto val="1"/>
        <c:lblAlgn val="ctr"/>
        <c:lblOffset val="100"/>
      </c:catAx>
      <c:valAx>
        <c:axId val="69728128"/>
        <c:scaling>
          <c:orientation val="minMax"/>
        </c:scaling>
        <c:axPos val="l"/>
        <c:majorGridlines/>
        <c:numFmt formatCode="General" sourceLinked="1"/>
        <c:tickLblPos val="nextTo"/>
        <c:crossAx val="69726592"/>
        <c:crosses val="autoZero"/>
        <c:crossBetween val="between"/>
      </c:valAx>
    </c:plotArea>
    <c:legend>
      <c:legendPos val="r"/>
      <c:layout/>
    </c:legend>
    <c:plotVisOnly val="1"/>
  </c:chart>
  <c:txPr>
    <a:bodyPr/>
    <a:lstStyle/>
    <a:p>
      <a:pPr>
        <a:defRPr sz="1800"/>
      </a:pPr>
      <a:endParaRPr lang="en-US"/>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en-IN"/>
  <c:chart>
    <c:plotArea>
      <c:layout/>
      <c:barChart>
        <c:barDir val="col"/>
        <c:grouping val="clustered"/>
        <c:ser>
          <c:idx val="0"/>
          <c:order val="0"/>
          <c:tx>
            <c:strRef>
              <c:f>Sheet1!$A$2</c:f>
              <c:strCache>
                <c:ptCount val="1"/>
                <c:pt idx="0">
                  <c:v>Poorest </c:v>
                </c:pt>
              </c:strCache>
            </c:strRef>
          </c:tx>
          <c:spPr>
            <a:ln w="28575" cmpd="sng">
              <a:noFill/>
            </a:ln>
          </c:spPr>
          <c:dLbls>
            <c:txPr>
              <a:bodyPr/>
              <a:lstStyle/>
              <a:p>
                <a:pPr>
                  <a:defRPr sz="1400"/>
                </a:pPr>
                <a:endParaRPr lang="en-US"/>
              </a:p>
            </c:txPr>
            <c:showVal val="1"/>
          </c:dLbls>
          <c:cat>
            <c:strRef>
              <c:f>Sheet1!$B$1:$E$1</c:f>
              <c:strCache>
                <c:ptCount val="4"/>
                <c:pt idx="0">
                  <c:v>Immunization Coverage</c:v>
                </c:pt>
                <c:pt idx="1">
                  <c:v>Skilled Provider at birth</c:v>
                </c:pt>
                <c:pt idx="2">
                  <c:v>Use of modern contraceptive</c:v>
                </c:pt>
                <c:pt idx="3">
                  <c:v>IFA consumption &gt;90</c:v>
                </c:pt>
              </c:strCache>
            </c:strRef>
          </c:cat>
          <c:val>
            <c:numRef>
              <c:f>Sheet1!$B$2:$E$2</c:f>
              <c:numCache>
                <c:formatCode>General</c:formatCode>
                <c:ptCount val="4"/>
                <c:pt idx="0">
                  <c:v>24.4</c:v>
                </c:pt>
                <c:pt idx="1">
                  <c:v>19.399999999999999</c:v>
                </c:pt>
                <c:pt idx="2">
                  <c:v>34.6</c:v>
                </c:pt>
                <c:pt idx="3">
                  <c:v>10</c:v>
                </c:pt>
              </c:numCache>
            </c:numRef>
          </c:val>
        </c:ser>
        <c:ser>
          <c:idx val="1"/>
          <c:order val="1"/>
          <c:tx>
            <c:strRef>
              <c:f>Sheet1!$A$3</c:f>
              <c:strCache>
                <c:ptCount val="1"/>
                <c:pt idx="0">
                  <c:v>Q2</c:v>
                </c:pt>
              </c:strCache>
            </c:strRef>
          </c:tx>
          <c:dLbls>
            <c:txPr>
              <a:bodyPr/>
              <a:lstStyle/>
              <a:p>
                <a:pPr>
                  <a:defRPr sz="1400"/>
                </a:pPr>
                <a:endParaRPr lang="en-US"/>
              </a:p>
            </c:txPr>
            <c:showVal val="1"/>
          </c:dLbls>
          <c:cat>
            <c:strRef>
              <c:f>Sheet1!$B$1:$E$1</c:f>
              <c:strCache>
                <c:ptCount val="4"/>
                <c:pt idx="0">
                  <c:v>Immunization Coverage</c:v>
                </c:pt>
                <c:pt idx="1">
                  <c:v>Skilled Provider at birth</c:v>
                </c:pt>
                <c:pt idx="2">
                  <c:v>Use of modern contraceptive</c:v>
                </c:pt>
                <c:pt idx="3">
                  <c:v>IFA consumption &gt;90</c:v>
                </c:pt>
              </c:strCache>
            </c:strRef>
          </c:cat>
          <c:val>
            <c:numRef>
              <c:f>Sheet1!$B$3:$E$3</c:f>
              <c:numCache>
                <c:formatCode>General</c:formatCode>
                <c:ptCount val="4"/>
                <c:pt idx="0">
                  <c:v>33.200000000000003</c:v>
                </c:pt>
                <c:pt idx="1">
                  <c:v>31.8</c:v>
                </c:pt>
                <c:pt idx="2">
                  <c:v>43.5</c:v>
                </c:pt>
                <c:pt idx="3">
                  <c:v>13.2</c:v>
                </c:pt>
              </c:numCache>
            </c:numRef>
          </c:val>
        </c:ser>
        <c:ser>
          <c:idx val="2"/>
          <c:order val="2"/>
          <c:tx>
            <c:strRef>
              <c:f>Sheet1!$A$4</c:f>
              <c:strCache>
                <c:ptCount val="1"/>
                <c:pt idx="0">
                  <c:v>Q3</c:v>
                </c:pt>
              </c:strCache>
            </c:strRef>
          </c:tx>
          <c:dLbls>
            <c:txPr>
              <a:bodyPr/>
              <a:lstStyle/>
              <a:p>
                <a:pPr>
                  <a:defRPr sz="1400"/>
                </a:pPr>
                <a:endParaRPr lang="en-US"/>
              </a:p>
            </c:txPr>
            <c:showVal val="1"/>
          </c:dLbls>
          <c:cat>
            <c:strRef>
              <c:f>Sheet1!$B$1:$E$1</c:f>
              <c:strCache>
                <c:ptCount val="4"/>
                <c:pt idx="0">
                  <c:v>Immunization Coverage</c:v>
                </c:pt>
                <c:pt idx="1">
                  <c:v>Skilled Provider at birth</c:v>
                </c:pt>
                <c:pt idx="2">
                  <c:v>Use of modern contraceptive</c:v>
                </c:pt>
                <c:pt idx="3">
                  <c:v>IFA consumption &gt;90</c:v>
                </c:pt>
              </c:strCache>
            </c:strRef>
          </c:cat>
          <c:val>
            <c:numRef>
              <c:f>Sheet1!$B$4:$E$4</c:f>
              <c:numCache>
                <c:formatCode>General</c:formatCode>
                <c:ptCount val="4"/>
                <c:pt idx="0">
                  <c:v>46.9</c:v>
                </c:pt>
                <c:pt idx="1">
                  <c:v>49</c:v>
                </c:pt>
                <c:pt idx="2">
                  <c:v>49.8</c:v>
                </c:pt>
                <c:pt idx="3">
                  <c:v>21.5</c:v>
                </c:pt>
              </c:numCache>
            </c:numRef>
          </c:val>
        </c:ser>
        <c:ser>
          <c:idx val="3"/>
          <c:order val="3"/>
          <c:tx>
            <c:strRef>
              <c:f>Sheet1!$A$5</c:f>
              <c:strCache>
                <c:ptCount val="1"/>
                <c:pt idx="0">
                  <c:v>Q4</c:v>
                </c:pt>
              </c:strCache>
            </c:strRef>
          </c:tx>
          <c:dLbls>
            <c:txPr>
              <a:bodyPr/>
              <a:lstStyle/>
              <a:p>
                <a:pPr>
                  <a:defRPr sz="1400"/>
                </a:pPr>
                <a:endParaRPr lang="en-US"/>
              </a:p>
            </c:txPr>
            <c:showVal val="1"/>
          </c:dLbls>
          <c:cat>
            <c:strRef>
              <c:f>Sheet1!$B$1:$E$1</c:f>
              <c:strCache>
                <c:ptCount val="4"/>
                <c:pt idx="0">
                  <c:v>Immunization Coverage</c:v>
                </c:pt>
                <c:pt idx="1">
                  <c:v>Skilled Provider at birth</c:v>
                </c:pt>
                <c:pt idx="2">
                  <c:v>Use of modern contraceptive</c:v>
                </c:pt>
                <c:pt idx="3">
                  <c:v>IFA consumption &gt;90</c:v>
                </c:pt>
              </c:strCache>
            </c:strRef>
          </c:cat>
          <c:val>
            <c:numRef>
              <c:f>Sheet1!$B$5:$E$5</c:f>
              <c:numCache>
                <c:formatCode>General</c:formatCode>
                <c:ptCount val="4"/>
                <c:pt idx="0">
                  <c:v>55.3</c:v>
                </c:pt>
                <c:pt idx="1">
                  <c:v>67.2</c:v>
                </c:pt>
                <c:pt idx="2">
                  <c:v>55.2</c:v>
                </c:pt>
                <c:pt idx="3">
                  <c:v>30.6</c:v>
                </c:pt>
              </c:numCache>
            </c:numRef>
          </c:val>
        </c:ser>
        <c:ser>
          <c:idx val="4"/>
          <c:order val="4"/>
          <c:tx>
            <c:strRef>
              <c:f>Sheet1!$A$6</c:f>
              <c:strCache>
                <c:ptCount val="1"/>
                <c:pt idx="0">
                  <c:v>Richest</c:v>
                </c:pt>
              </c:strCache>
            </c:strRef>
          </c:tx>
          <c:dLbls>
            <c:txPr>
              <a:bodyPr/>
              <a:lstStyle/>
              <a:p>
                <a:pPr>
                  <a:defRPr sz="1400"/>
                </a:pPr>
                <a:endParaRPr lang="en-US"/>
              </a:p>
            </c:txPr>
            <c:showVal val="1"/>
          </c:dLbls>
          <c:cat>
            <c:strRef>
              <c:f>Sheet1!$B$1:$E$1</c:f>
              <c:strCache>
                <c:ptCount val="4"/>
                <c:pt idx="0">
                  <c:v>Immunization Coverage</c:v>
                </c:pt>
                <c:pt idx="1">
                  <c:v>Skilled Provider at birth</c:v>
                </c:pt>
                <c:pt idx="2">
                  <c:v>Use of modern contraceptive</c:v>
                </c:pt>
                <c:pt idx="3">
                  <c:v>IFA consumption &gt;90</c:v>
                </c:pt>
              </c:strCache>
            </c:strRef>
          </c:cat>
          <c:val>
            <c:numRef>
              <c:f>Sheet1!$B$6:$E$6</c:f>
              <c:numCache>
                <c:formatCode>General</c:formatCode>
                <c:ptCount val="4"/>
                <c:pt idx="0">
                  <c:v>71</c:v>
                </c:pt>
                <c:pt idx="1">
                  <c:v>88.8</c:v>
                </c:pt>
                <c:pt idx="2">
                  <c:v>58</c:v>
                </c:pt>
                <c:pt idx="3">
                  <c:v>49.1</c:v>
                </c:pt>
              </c:numCache>
            </c:numRef>
          </c:val>
        </c:ser>
        <c:dLbls>
          <c:showVal val="1"/>
        </c:dLbls>
        <c:axId val="66649472"/>
        <c:axId val="66663552"/>
      </c:barChart>
      <c:catAx>
        <c:axId val="66649472"/>
        <c:scaling>
          <c:orientation val="minMax"/>
        </c:scaling>
        <c:axPos val="b"/>
        <c:numFmt formatCode="General" sourceLinked="1"/>
        <c:tickLblPos val="nextTo"/>
        <c:crossAx val="66663552"/>
        <c:crosses val="autoZero"/>
        <c:auto val="1"/>
        <c:lblAlgn val="ctr"/>
        <c:lblOffset val="100"/>
      </c:catAx>
      <c:valAx>
        <c:axId val="66663552"/>
        <c:scaling>
          <c:orientation val="minMax"/>
        </c:scaling>
        <c:axPos val="l"/>
        <c:majorGridlines/>
        <c:numFmt formatCode="General" sourceLinked="1"/>
        <c:tickLblPos val="nextTo"/>
        <c:crossAx val="66649472"/>
        <c:crosses val="autoZero"/>
        <c:crossBetween val="between"/>
      </c:valAx>
    </c:plotArea>
    <c:legend>
      <c:legendPos val="r"/>
    </c:legend>
    <c:plotVisOnly val="1"/>
  </c:chart>
  <c:txPr>
    <a:bodyPr/>
    <a:lstStyle/>
    <a:p>
      <a:pPr>
        <a:defRPr sz="1800"/>
      </a:pPr>
      <a:endParaRPr lang="en-US"/>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date1904 val="1"/>
  <c:lang val="en-IN"/>
  <c:chart>
    <c:plotArea>
      <c:layout/>
      <c:lineChart>
        <c:grouping val="standard"/>
        <c:ser>
          <c:idx val="0"/>
          <c:order val="0"/>
          <c:tx>
            <c:strRef>
              <c:f>Sheet1!$B$1</c:f>
              <c:strCache>
                <c:ptCount val="1"/>
                <c:pt idx="0">
                  <c:v>India</c:v>
                </c:pt>
              </c:strCache>
            </c:strRef>
          </c:tx>
          <c:spPr>
            <a:ln w="76200" cmpd="thickThin">
              <a:solidFill>
                <a:srgbClr val="002060"/>
              </a:solidFill>
            </a:ln>
          </c:spPr>
          <c:marker>
            <c:spPr>
              <a:ln>
                <a:solidFill>
                  <a:srgbClr val="FFC000"/>
                </a:solidFill>
              </a:ln>
            </c:spPr>
          </c:marker>
          <c:cat>
            <c:strRef>
              <c:f>Sheet1!$A$2:$A$6</c:f>
              <c:strCache>
                <c:ptCount val="5"/>
                <c:pt idx="0">
                  <c:v>Poorest </c:v>
                </c:pt>
                <c:pt idx="1">
                  <c:v>Q2</c:v>
                </c:pt>
                <c:pt idx="2">
                  <c:v>Q3</c:v>
                </c:pt>
                <c:pt idx="3">
                  <c:v>Q4</c:v>
                </c:pt>
                <c:pt idx="4">
                  <c:v>Richest</c:v>
                </c:pt>
              </c:strCache>
            </c:strRef>
          </c:cat>
          <c:val>
            <c:numRef>
              <c:f>Sheet1!$B$2:$B$6</c:f>
              <c:numCache>
                <c:formatCode>General</c:formatCode>
                <c:ptCount val="5"/>
                <c:pt idx="0">
                  <c:v>100.5</c:v>
                </c:pt>
                <c:pt idx="1">
                  <c:v>89.6</c:v>
                </c:pt>
                <c:pt idx="2">
                  <c:v>71.900000000000006</c:v>
                </c:pt>
                <c:pt idx="3">
                  <c:v>51.2</c:v>
                </c:pt>
                <c:pt idx="4">
                  <c:v>33.800000000000004</c:v>
                </c:pt>
              </c:numCache>
            </c:numRef>
          </c:val>
        </c:ser>
        <c:ser>
          <c:idx val="1"/>
          <c:order val="1"/>
          <c:tx>
            <c:strRef>
              <c:f>Sheet1!$C$1</c:f>
              <c:strCache>
                <c:ptCount val="1"/>
                <c:pt idx="0">
                  <c:v>Tamilnadu</c:v>
                </c:pt>
              </c:strCache>
            </c:strRef>
          </c:tx>
          <c:cat>
            <c:strRef>
              <c:f>Sheet1!$A$2:$A$6</c:f>
              <c:strCache>
                <c:ptCount val="5"/>
                <c:pt idx="0">
                  <c:v>Poorest </c:v>
                </c:pt>
                <c:pt idx="1">
                  <c:v>Q2</c:v>
                </c:pt>
                <c:pt idx="2">
                  <c:v>Q3</c:v>
                </c:pt>
                <c:pt idx="3">
                  <c:v>Q4</c:v>
                </c:pt>
                <c:pt idx="4">
                  <c:v>Richest</c:v>
                </c:pt>
              </c:strCache>
            </c:strRef>
          </c:cat>
          <c:val>
            <c:numRef>
              <c:f>Sheet1!$C$2:$C$6</c:f>
              <c:numCache>
                <c:formatCode>General</c:formatCode>
                <c:ptCount val="5"/>
                <c:pt idx="0">
                  <c:v>65.7</c:v>
                </c:pt>
                <c:pt idx="1">
                  <c:v>68.5</c:v>
                </c:pt>
                <c:pt idx="2">
                  <c:v>49.8</c:v>
                </c:pt>
                <c:pt idx="3">
                  <c:v>22.3</c:v>
                </c:pt>
                <c:pt idx="4">
                  <c:v>27.3</c:v>
                </c:pt>
              </c:numCache>
            </c:numRef>
          </c:val>
        </c:ser>
        <c:ser>
          <c:idx val="2"/>
          <c:order val="2"/>
          <c:tx>
            <c:strRef>
              <c:f>Sheet1!$D$1</c:f>
              <c:strCache>
                <c:ptCount val="1"/>
                <c:pt idx="0">
                  <c:v>Gujarat</c:v>
                </c:pt>
              </c:strCache>
            </c:strRef>
          </c:tx>
          <c:cat>
            <c:strRef>
              <c:f>Sheet1!$A$2:$A$6</c:f>
              <c:strCache>
                <c:ptCount val="5"/>
                <c:pt idx="0">
                  <c:v>Poorest </c:v>
                </c:pt>
                <c:pt idx="1">
                  <c:v>Q2</c:v>
                </c:pt>
                <c:pt idx="2">
                  <c:v>Q3</c:v>
                </c:pt>
                <c:pt idx="3">
                  <c:v>Q4</c:v>
                </c:pt>
                <c:pt idx="4">
                  <c:v>Richest</c:v>
                </c:pt>
              </c:strCache>
            </c:strRef>
          </c:cat>
          <c:val>
            <c:numRef>
              <c:f>Sheet1!$D$2:$D$6</c:f>
              <c:numCache>
                <c:formatCode>General</c:formatCode>
                <c:ptCount val="5"/>
                <c:pt idx="0">
                  <c:v>122.7</c:v>
                </c:pt>
                <c:pt idx="1">
                  <c:v>112.9</c:v>
                </c:pt>
                <c:pt idx="2">
                  <c:v>82.8</c:v>
                </c:pt>
                <c:pt idx="3">
                  <c:v>62.3</c:v>
                </c:pt>
                <c:pt idx="4">
                  <c:v>39.6</c:v>
                </c:pt>
              </c:numCache>
            </c:numRef>
          </c:val>
        </c:ser>
        <c:ser>
          <c:idx val="3"/>
          <c:order val="3"/>
          <c:tx>
            <c:strRef>
              <c:f>Sheet1!$E$1</c:f>
              <c:strCache>
                <c:ptCount val="1"/>
                <c:pt idx="0">
                  <c:v>Bihar</c:v>
                </c:pt>
              </c:strCache>
            </c:strRef>
          </c:tx>
          <c:cat>
            <c:strRef>
              <c:f>Sheet1!$A$2:$A$6</c:f>
              <c:strCache>
                <c:ptCount val="5"/>
                <c:pt idx="0">
                  <c:v>Poorest </c:v>
                </c:pt>
                <c:pt idx="1">
                  <c:v>Q2</c:v>
                </c:pt>
                <c:pt idx="2">
                  <c:v>Q3</c:v>
                </c:pt>
                <c:pt idx="3">
                  <c:v>Q4</c:v>
                </c:pt>
                <c:pt idx="4">
                  <c:v>Richest</c:v>
                </c:pt>
              </c:strCache>
            </c:strRef>
          </c:cat>
          <c:val>
            <c:numRef>
              <c:f>Sheet1!$E$2:$E$6</c:f>
              <c:numCache>
                <c:formatCode>General</c:formatCode>
                <c:ptCount val="5"/>
                <c:pt idx="0">
                  <c:v>113</c:v>
                </c:pt>
                <c:pt idx="1">
                  <c:v>97.1</c:v>
                </c:pt>
                <c:pt idx="2">
                  <c:v>81.5</c:v>
                </c:pt>
                <c:pt idx="3">
                  <c:v>72.2</c:v>
                </c:pt>
                <c:pt idx="4">
                  <c:v>73.099999999999994</c:v>
                </c:pt>
              </c:numCache>
            </c:numRef>
          </c:val>
        </c:ser>
        <c:ser>
          <c:idx val="4"/>
          <c:order val="4"/>
          <c:tx>
            <c:strRef>
              <c:f>Sheet1!$F$1</c:f>
              <c:strCache>
                <c:ptCount val="1"/>
                <c:pt idx="0">
                  <c:v>Uttar Pradesh</c:v>
                </c:pt>
              </c:strCache>
            </c:strRef>
          </c:tx>
          <c:cat>
            <c:strRef>
              <c:f>Sheet1!$A$2:$A$6</c:f>
              <c:strCache>
                <c:ptCount val="5"/>
                <c:pt idx="0">
                  <c:v>Poorest </c:v>
                </c:pt>
                <c:pt idx="1">
                  <c:v>Q2</c:v>
                </c:pt>
                <c:pt idx="2">
                  <c:v>Q3</c:v>
                </c:pt>
                <c:pt idx="3">
                  <c:v>Q4</c:v>
                </c:pt>
                <c:pt idx="4">
                  <c:v>Richest</c:v>
                </c:pt>
              </c:strCache>
            </c:strRef>
          </c:cat>
          <c:val>
            <c:numRef>
              <c:f>Sheet1!$F$2:$F$6</c:f>
              <c:numCache>
                <c:formatCode>General</c:formatCode>
                <c:ptCount val="5"/>
                <c:pt idx="0">
                  <c:v>135.4</c:v>
                </c:pt>
                <c:pt idx="1">
                  <c:v>117.1</c:v>
                </c:pt>
                <c:pt idx="2">
                  <c:v>114.9</c:v>
                </c:pt>
                <c:pt idx="3">
                  <c:v>84</c:v>
                </c:pt>
                <c:pt idx="4">
                  <c:v>61.8</c:v>
                </c:pt>
              </c:numCache>
            </c:numRef>
          </c:val>
        </c:ser>
        <c:ser>
          <c:idx val="5"/>
          <c:order val="5"/>
          <c:tx>
            <c:strRef>
              <c:f>Sheet1!$G$1</c:f>
              <c:strCache>
                <c:ptCount val="1"/>
                <c:pt idx="0">
                  <c:v>Rajasthan</c:v>
                </c:pt>
              </c:strCache>
            </c:strRef>
          </c:tx>
          <c:cat>
            <c:strRef>
              <c:f>Sheet1!$A$2:$A$6</c:f>
              <c:strCache>
                <c:ptCount val="5"/>
                <c:pt idx="0">
                  <c:v>Poorest </c:v>
                </c:pt>
                <c:pt idx="1">
                  <c:v>Q2</c:v>
                </c:pt>
                <c:pt idx="2">
                  <c:v>Q3</c:v>
                </c:pt>
                <c:pt idx="3">
                  <c:v>Q4</c:v>
                </c:pt>
                <c:pt idx="4">
                  <c:v>Richest</c:v>
                </c:pt>
              </c:strCache>
            </c:strRef>
          </c:cat>
          <c:val>
            <c:numRef>
              <c:f>Sheet1!$G$2:$G$6</c:f>
              <c:numCache>
                <c:formatCode>General</c:formatCode>
                <c:ptCount val="5"/>
                <c:pt idx="0">
                  <c:v>112.6</c:v>
                </c:pt>
                <c:pt idx="1">
                  <c:v>96.7</c:v>
                </c:pt>
                <c:pt idx="2">
                  <c:v>94.5</c:v>
                </c:pt>
                <c:pt idx="3">
                  <c:v>82.2</c:v>
                </c:pt>
                <c:pt idx="4">
                  <c:v>55.9</c:v>
                </c:pt>
              </c:numCache>
            </c:numRef>
          </c:val>
        </c:ser>
        <c:ser>
          <c:idx val="6"/>
          <c:order val="6"/>
          <c:tx>
            <c:strRef>
              <c:f>Sheet1!$H$1</c:f>
              <c:strCache>
                <c:ptCount val="1"/>
                <c:pt idx="0">
                  <c:v>Assam</c:v>
                </c:pt>
              </c:strCache>
            </c:strRef>
          </c:tx>
          <c:cat>
            <c:strRef>
              <c:f>Sheet1!$A$2:$A$6</c:f>
              <c:strCache>
                <c:ptCount val="5"/>
                <c:pt idx="0">
                  <c:v>Poorest </c:v>
                </c:pt>
                <c:pt idx="1">
                  <c:v>Q2</c:v>
                </c:pt>
                <c:pt idx="2">
                  <c:v>Q3</c:v>
                </c:pt>
                <c:pt idx="3">
                  <c:v>Q4</c:v>
                </c:pt>
                <c:pt idx="4">
                  <c:v>Richest</c:v>
                </c:pt>
              </c:strCache>
            </c:strRef>
          </c:cat>
          <c:val>
            <c:numRef>
              <c:f>Sheet1!$H$2:$H$6</c:f>
              <c:numCache>
                <c:formatCode>General</c:formatCode>
                <c:ptCount val="5"/>
                <c:pt idx="0">
                  <c:v>129.1</c:v>
                </c:pt>
                <c:pt idx="1">
                  <c:v>100.1</c:v>
                </c:pt>
                <c:pt idx="2">
                  <c:v>83.9</c:v>
                </c:pt>
                <c:pt idx="3">
                  <c:v>59.9</c:v>
                </c:pt>
                <c:pt idx="4">
                  <c:v>23.9</c:v>
                </c:pt>
              </c:numCache>
            </c:numRef>
          </c:val>
        </c:ser>
        <c:marker val="1"/>
        <c:axId val="67712512"/>
        <c:axId val="67714048"/>
      </c:lineChart>
      <c:catAx>
        <c:axId val="67712512"/>
        <c:scaling>
          <c:orientation val="minMax"/>
        </c:scaling>
        <c:axPos val="b"/>
        <c:numFmt formatCode="General" sourceLinked="1"/>
        <c:tickLblPos val="nextTo"/>
        <c:crossAx val="67714048"/>
        <c:crosses val="autoZero"/>
        <c:auto val="1"/>
        <c:lblAlgn val="ctr"/>
        <c:lblOffset val="100"/>
      </c:catAx>
      <c:valAx>
        <c:axId val="67714048"/>
        <c:scaling>
          <c:orientation val="minMax"/>
        </c:scaling>
        <c:axPos val="l"/>
        <c:majorGridlines/>
        <c:numFmt formatCode="General" sourceLinked="1"/>
        <c:tickLblPos val="nextTo"/>
        <c:crossAx val="67712512"/>
        <c:crosses val="autoZero"/>
        <c:crossBetween val="between"/>
      </c:valAx>
    </c:plotArea>
    <c:legend>
      <c:legendPos val="r"/>
    </c:legend>
    <c:plotVisOnly val="1"/>
  </c:chart>
  <c:txPr>
    <a:bodyPr/>
    <a:lstStyle/>
    <a:p>
      <a:pPr>
        <a:defRPr sz="1800"/>
      </a:pPr>
      <a:endParaRPr lang="en-US"/>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date1904 val="1"/>
  <c:lang val="en-IN"/>
  <c:chart>
    <c:autoTitleDeleted val="1"/>
    <c:plotArea>
      <c:layout>
        <c:manualLayout>
          <c:layoutTarget val="inner"/>
          <c:xMode val="edge"/>
          <c:yMode val="edge"/>
          <c:x val="1.9687289088863965E-2"/>
          <c:y val="0.29330657197262389"/>
          <c:w val="0.95061728395061729"/>
          <c:h val="0.47165791776028032"/>
        </c:manualLayout>
      </c:layout>
      <c:barChart>
        <c:barDir val="col"/>
        <c:grouping val="clustered"/>
        <c:ser>
          <c:idx val="0"/>
          <c:order val="0"/>
          <c:tx>
            <c:strRef>
              <c:f>'Fig 2.1'!#REF!</c:f>
              <c:strCache>
                <c:ptCount val="1"/>
                <c:pt idx="0">
                  <c:v>#REF!</c:v>
                </c:pt>
              </c:strCache>
            </c:strRef>
          </c:tx>
          <c:dPt>
            <c:idx val="1"/>
            <c:spPr>
              <a:solidFill>
                <a:schemeClr val="tx2">
                  <a:lumMod val="40000"/>
                  <a:lumOff val="60000"/>
                </a:schemeClr>
              </a:solidFill>
              <a:ln>
                <a:solidFill>
                  <a:schemeClr val="accent1">
                    <a:lumMod val="75000"/>
                  </a:schemeClr>
                </a:solidFill>
              </a:ln>
            </c:spPr>
          </c:dPt>
          <c:dPt>
            <c:idx val="2"/>
            <c:spPr>
              <a:solidFill>
                <a:schemeClr val="tx2">
                  <a:lumMod val="20000"/>
                  <a:lumOff val="80000"/>
                </a:schemeClr>
              </a:solidFill>
            </c:spPr>
          </c:dPt>
          <c:dLbls>
            <c:txPr>
              <a:bodyPr/>
              <a:lstStyle/>
              <a:p>
                <a:pPr>
                  <a:defRPr lang="en-US" sz="1600" b="1" baseline="0"/>
                </a:pPr>
                <a:endParaRPr lang="en-US"/>
              </a:p>
            </c:txPr>
            <c:showVal val="1"/>
          </c:dLbls>
          <c:cat>
            <c:strRef>
              <c:f>'Fig 2.1'!$B$4:$D$5</c:f>
              <c:strCache>
                <c:ptCount val="3"/>
                <c:pt idx="0">
                  <c:v>NFHS-1 
(1992-93)</c:v>
                </c:pt>
                <c:pt idx="1">
                  <c:v>NFHS-2 
(1998-99)</c:v>
                </c:pt>
                <c:pt idx="2">
                  <c:v>NFHS-3 
(2005-06)</c:v>
                </c:pt>
              </c:strCache>
            </c:strRef>
          </c:cat>
          <c:val>
            <c:numRef>
              <c:f>'Fig 2.1'!$B$6:$D$6</c:f>
              <c:numCache>
                <c:formatCode>General</c:formatCode>
                <c:ptCount val="3"/>
                <c:pt idx="0">
                  <c:v>934</c:v>
                </c:pt>
                <c:pt idx="1">
                  <c:v>926</c:v>
                </c:pt>
                <c:pt idx="2">
                  <c:v>918</c:v>
                </c:pt>
              </c:numCache>
            </c:numRef>
          </c:val>
        </c:ser>
        <c:dLbls>
          <c:showVal val="1"/>
        </c:dLbls>
        <c:gapWidth val="75"/>
        <c:overlap val="-5"/>
        <c:axId val="35983744"/>
        <c:axId val="35985280"/>
      </c:barChart>
      <c:catAx>
        <c:axId val="35983744"/>
        <c:scaling>
          <c:orientation val="minMax"/>
        </c:scaling>
        <c:axPos val="b"/>
        <c:numFmt formatCode="General" sourceLinked="1"/>
        <c:majorTickMark val="none"/>
        <c:tickLblPos val="nextTo"/>
        <c:txPr>
          <a:bodyPr/>
          <a:lstStyle/>
          <a:p>
            <a:pPr>
              <a:defRPr lang="en-US" sz="1600" b="1" baseline="0"/>
            </a:pPr>
            <a:endParaRPr lang="en-US"/>
          </a:p>
        </c:txPr>
        <c:crossAx val="35985280"/>
        <c:crosses val="autoZero"/>
        <c:auto val="1"/>
        <c:lblAlgn val="ctr"/>
        <c:lblOffset val="100"/>
      </c:catAx>
      <c:valAx>
        <c:axId val="35985280"/>
        <c:scaling>
          <c:orientation val="minMax"/>
          <c:min val="800"/>
        </c:scaling>
        <c:delete val="1"/>
        <c:axPos val="l"/>
        <c:numFmt formatCode="General" sourceLinked="1"/>
        <c:tickLblPos val="none"/>
        <c:crossAx val="35983744"/>
        <c:crosses val="autoZero"/>
        <c:crossBetween val="between"/>
      </c:valAx>
      <c:spPr>
        <a:noFill/>
        <a:ln w="25400">
          <a:noFill/>
        </a:ln>
      </c:spPr>
    </c:plotArea>
    <c:plotVisOnly val="1"/>
    <c:dispBlanksAs val="gap"/>
  </c:chart>
  <c:spPr>
    <a:ln w="19050">
      <a:solidFill>
        <a:schemeClr val="accent1">
          <a:lumMod val="60000"/>
          <a:lumOff val="40000"/>
        </a:schemeClr>
      </a:solidFill>
    </a:ln>
  </c:spPr>
  <c:externalData r:id="rId1"/>
  <c:userShapes r:id="rId2"/>
</c:chartSpace>
</file>

<file path=ppt/charts/chart7.xml><?xml version="1.0" encoding="utf-8"?>
<c:chartSpace xmlns:c="http://schemas.openxmlformats.org/drawingml/2006/chart" xmlns:a="http://schemas.openxmlformats.org/drawingml/2006/main" xmlns:r="http://schemas.openxmlformats.org/officeDocument/2006/relationships">
  <c:date1904 val="1"/>
  <c:lang val="en-IN"/>
  <c:chart>
    <c:title>
      <c:tx>
        <c:rich>
          <a:bodyPr/>
          <a:lstStyle/>
          <a:p>
            <a:pPr>
              <a:defRPr lang="en-US" sz="900"/>
            </a:pPr>
            <a:r>
              <a:rPr lang="en-US" sz="2000" dirty="0" smtClean="0"/>
              <a:t>Sex </a:t>
            </a:r>
            <a:r>
              <a:rPr lang="en-US" sz="2000" dirty="0"/>
              <a:t>ratios at birth of live births</a:t>
            </a:r>
            <a:r>
              <a:rPr lang="en-US" sz="2000" baseline="0" dirty="0"/>
              <a:t> and</a:t>
            </a:r>
            <a:r>
              <a:rPr lang="en-US" sz="2000" dirty="0"/>
              <a:t> </a:t>
            </a:r>
            <a:r>
              <a:rPr lang="en-US" sz="2000" baseline="0" dirty="0"/>
              <a:t>births that have </a:t>
            </a:r>
            <a:r>
              <a:rPr lang="en-US" sz="2000" baseline="0" dirty="0" smtClean="0"/>
              <a:t>died</a:t>
            </a:r>
            <a:endParaRPr lang="en-US" sz="2000" dirty="0"/>
          </a:p>
        </c:rich>
      </c:tx>
    </c:title>
    <c:plotArea>
      <c:layout>
        <c:manualLayout>
          <c:layoutTarget val="inner"/>
          <c:xMode val="edge"/>
          <c:yMode val="edge"/>
          <c:x val="3.4591194968553458E-2"/>
          <c:y val="0.2089869281045752"/>
          <c:w val="0.93081761006289365"/>
          <c:h val="0.57454891667953656"/>
        </c:manualLayout>
      </c:layout>
      <c:lineChart>
        <c:grouping val="standard"/>
        <c:ser>
          <c:idx val="0"/>
          <c:order val="0"/>
          <c:tx>
            <c:strRef>
              <c:f>'Fig 2.2-3'!$I$3</c:f>
              <c:strCache>
                <c:ptCount val="1"/>
                <c:pt idx="0">
                  <c:v>Live</c:v>
                </c:pt>
              </c:strCache>
            </c:strRef>
          </c:tx>
          <c:dLbls>
            <c:txPr>
              <a:bodyPr/>
              <a:lstStyle/>
              <a:p>
                <a:pPr>
                  <a:defRPr lang="en-US" sz="1600" b="1"/>
                </a:pPr>
                <a:endParaRPr lang="en-US"/>
              </a:p>
            </c:txPr>
            <c:dLblPos val="b"/>
            <c:showVal val="1"/>
          </c:dLbls>
          <c:cat>
            <c:strRef>
              <c:f>'Fig 2.2-3'!$H$4:$H$6</c:f>
              <c:strCache>
                <c:ptCount val="3"/>
                <c:pt idx="0">
                  <c:v>NFHS-1 
(1987-91)</c:v>
                </c:pt>
                <c:pt idx="1">
                  <c:v>NFHS-2 
(1993-97)</c:v>
                </c:pt>
                <c:pt idx="2">
                  <c:v>NFHS-3 
(2000-04)</c:v>
                </c:pt>
              </c:strCache>
            </c:strRef>
          </c:cat>
          <c:val>
            <c:numRef>
              <c:f>'Fig 2.2-3'!$I$4:$I$6</c:f>
              <c:numCache>
                <c:formatCode>General</c:formatCode>
                <c:ptCount val="3"/>
                <c:pt idx="0">
                  <c:v>936</c:v>
                </c:pt>
                <c:pt idx="1">
                  <c:v>931</c:v>
                </c:pt>
                <c:pt idx="2">
                  <c:v>910</c:v>
                </c:pt>
              </c:numCache>
            </c:numRef>
          </c:val>
        </c:ser>
        <c:ser>
          <c:idx val="1"/>
          <c:order val="1"/>
          <c:tx>
            <c:strRef>
              <c:f>'Fig 2.2-3'!$J$3</c:f>
              <c:strCache>
                <c:ptCount val="1"/>
                <c:pt idx="0">
                  <c:v>Dead</c:v>
                </c:pt>
              </c:strCache>
            </c:strRef>
          </c:tx>
          <c:dLbls>
            <c:dLbl>
              <c:idx val="0"/>
              <c:layout>
                <c:manualLayout>
                  <c:x val="-9.9461226437604383E-2"/>
                  <c:y val="-2.9411764705882353E-2"/>
                </c:manualLayout>
              </c:layout>
              <c:dLblPos val="r"/>
              <c:showVal val="1"/>
            </c:dLbl>
            <c:dLbl>
              <c:idx val="1"/>
              <c:layout>
                <c:manualLayout>
                  <c:x val="-6.8498489575595498E-2"/>
                  <c:y val="4.9019607843137636E-2"/>
                </c:manualLayout>
              </c:layout>
              <c:dLblPos val="r"/>
              <c:showVal val="1"/>
            </c:dLbl>
            <c:dLbl>
              <c:idx val="2"/>
              <c:layout>
                <c:manualLayout>
                  <c:x val="-4.0196602783142722E-2"/>
                  <c:y val="5.5555555555555455E-2"/>
                </c:manualLayout>
              </c:layout>
              <c:dLblPos val="r"/>
              <c:showVal val="1"/>
            </c:dLbl>
            <c:numFmt formatCode="#,##0" sourceLinked="0"/>
            <c:txPr>
              <a:bodyPr/>
              <a:lstStyle/>
              <a:p>
                <a:pPr>
                  <a:defRPr lang="en-US" sz="1600" b="1"/>
                </a:pPr>
                <a:endParaRPr lang="en-US"/>
              </a:p>
            </c:txPr>
            <c:dLblPos val="ctr"/>
            <c:showVal val="1"/>
          </c:dLbls>
          <c:cat>
            <c:strRef>
              <c:f>'Fig 2.2-3'!$H$4:$H$6</c:f>
              <c:strCache>
                <c:ptCount val="3"/>
                <c:pt idx="0">
                  <c:v>NFHS-1 
(1987-91)</c:v>
                </c:pt>
                <c:pt idx="1">
                  <c:v>NFHS-2 
(1993-97)</c:v>
                </c:pt>
                <c:pt idx="2">
                  <c:v>NFHS-3 
(2000-04)</c:v>
                </c:pt>
              </c:strCache>
            </c:strRef>
          </c:cat>
          <c:val>
            <c:numRef>
              <c:f>'Fig 2.2-3'!$J$4:$J$6</c:f>
              <c:numCache>
                <c:formatCode>General</c:formatCode>
                <c:ptCount val="3"/>
                <c:pt idx="0">
                  <c:v>991</c:v>
                </c:pt>
                <c:pt idx="1">
                  <c:v>1011</c:v>
                </c:pt>
                <c:pt idx="2">
                  <c:v>1045</c:v>
                </c:pt>
              </c:numCache>
            </c:numRef>
          </c:val>
        </c:ser>
        <c:dLbls>
          <c:showVal val="1"/>
        </c:dLbls>
        <c:marker val="1"/>
        <c:axId val="36025088"/>
        <c:axId val="36026624"/>
      </c:lineChart>
      <c:catAx>
        <c:axId val="36025088"/>
        <c:scaling>
          <c:orientation val="minMax"/>
        </c:scaling>
        <c:axPos val="b"/>
        <c:numFmt formatCode="General" sourceLinked="1"/>
        <c:majorTickMark val="none"/>
        <c:tickLblPos val="nextTo"/>
        <c:spPr>
          <a:ln w="9525">
            <a:noFill/>
          </a:ln>
        </c:spPr>
        <c:txPr>
          <a:bodyPr/>
          <a:lstStyle/>
          <a:p>
            <a:pPr>
              <a:defRPr lang="en-US" sz="1600" b="1"/>
            </a:pPr>
            <a:endParaRPr lang="en-US"/>
          </a:p>
        </c:txPr>
        <c:crossAx val="36026624"/>
        <c:crosses val="autoZero"/>
        <c:auto val="1"/>
        <c:lblAlgn val="ctr"/>
        <c:lblOffset val="100"/>
      </c:catAx>
      <c:valAx>
        <c:axId val="36026624"/>
        <c:scaling>
          <c:orientation val="minMax"/>
          <c:min val="850"/>
        </c:scaling>
        <c:delete val="1"/>
        <c:axPos val="l"/>
        <c:numFmt formatCode="#,##0" sourceLinked="0"/>
        <c:tickLblPos val="none"/>
        <c:crossAx val="36025088"/>
        <c:crosses val="autoZero"/>
        <c:crossBetween val="between"/>
        <c:majorUnit val="50"/>
      </c:valAx>
      <c:spPr>
        <a:ln>
          <a:solidFill>
            <a:schemeClr val="accent1">
              <a:lumMod val="60000"/>
              <a:lumOff val="40000"/>
            </a:schemeClr>
          </a:solidFill>
        </a:ln>
      </c:spPr>
    </c:plotArea>
    <c:legend>
      <c:legendPos val="b"/>
      <c:layout>
        <c:manualLayout>
          <c:xMode val="edge"/>
          <c:yMode val="edge"/>
          <c:x val="9.6613182786114013E-2"/>
          <c:y val="0.23746847820493044"/>
          <c:w val="0.41054721933343236"/>
          <c:h val="8.2792959703566468E-2"/>
        </c:manualLayout>
      </c:layout>
      <c:txPr>
        <a:bodyPr/>
        <a:lstStyle/>
        <a:p>
          <a:pPr>
            <a:defRPr lang="en-US" sz="1600" b="1"/>
          </a:pPr>
          <a:endParaRPr lang="en-US"/>
        </a:p>
      </c:txPr>
    </c:legend>
    <c:plotVisOnly val="1"/>
    <c:dispBlanksAs val="gap"/>
  </c:chart>
  <c:spPr>
    <a:ln w="19050">
      <a:solidFill>
        <a:schemeClr val="accent1">
          <a:lumMod val="60000"/>
          <a:lumOff val="40000"/>
        </a:schemeClr>
      </a:solidFill>
    </a:ln>
  </c:spPr>
  <c:externalData r:id="rId1"/>
</c:chartSpace>
</file>

<file path=ppt/charts/chart8.xml><?xml version="1.0" encoding="utf-8"?>
<c:chartSpace xmlns:c="http://schemas.openxmlformats.org/drawingml/2006/chart" xmlns:a="http://schemas.openxmlformats.org/drawingml/2006/main" xmlns:r="http://schemas.openxmlformats.org/officeDocument/2006/relationships">
  <c:date1904 val="1"/>
  <c:lang val="en-IN"/>
  <c:chart>
    <c:autoTitleDeleted val="1"/>
    <c:plotArea>
      <c:layout>
        <c:manualLayout>
          <c:layoutTarget val="inner"/>
          <c:xMode val="edge"/>
          <c:yMode val="edge"/>
          <c:x val="5.0129835841525784E-2"/>
          <c:y val="0.17305638446273747"/>
          <c:w val="0.92233963745186065"/>
          <c:h val="0.6352799765317233"/>
        </c:manualLayout>
      </c:layout>
      <c:lineChart>
        <c:grouping val="standard"/>
        <c:ser>
          <c:idx val="0"/>
          <c:order val="0"/>
          <c:tx>
            <c:strRef>
              <c:f>'Fig 2.8-10'!$H$33</c:f>
              <c:strCache>
                <c:ptCount val="1"/>
                <c:pt idx="0">
                  <c:v>Female</c:v>
                </c:pt>
              </c:strCache>
            </c:strRef>
          </c:tx>
          <c:dPt>
            <c:idx val="1"/>
            <c:marker>
              <c:spPr>
                <a:ln>
                  <a:solidFill>
                    <a:srgbClr val="4F81BD"/>
                  </a:solidFill>
                </a:ln>
              </c:spPr>
            </c:marker>
            <c:spPr>
              <a:ln>
                <a:solidFill>
                  <a:srgbClr val="4F81BD"/>
                </a:solidFill>
              </a:ln>
            </c:spPr>
          </c:dPt>
          <c:dLbls>
            <c:txPr>
              <a:bodyPr/>
              <a:lstStyle/>
              <a:p>
                <a:pPr>
                  <a:defRPr lang="en-US" sz="1800" b="1"/>
                </a:pPr>
                <a:endParaRPr lang="en-US"/>
              </a:p>
            </c:txPr>
            <c:dLblPos val="t"/>
            <c:showVal val="1"/>
          </c:dLbls>
          <c:cat>
            <c:strRef>
              <c:f>'Fig 2.8-10'!$B$34:$B$38</c:f>
              <c:strCache>
                <c:ptCount val="5"/>
                <c:pt idx="0">
                  <c:v>Lowest </c:v>
                </c:pt>
                <c:pt idx="1">
                  <c:v>Second</c:v>
                </c:pt>
                <c:pt idx="2">
                  <c:v>Middle</c:v>
                </c:pt>
                <c:pt idx="3">
                  <c:v>Fourth</c:v>
                </c:pt>
                <c:pt idx="4">
                  <c:v>Highest</c:v>
                </c:pt>
              </c:strCache>
            </c:strRef>
          </c:cat>
          <c:val>
            <c:numRef>
              <c:f>'Fig 2.8-10'!$H$34:$H$38</c:f>
              <c:numCache>
                <c:formatCode>0</c:formatCode>
                <c:ptCount val="5"/>
                <c:pt idx="0">
                  <c:v>40.700000000000003</c:v>
                </c:pt>
                <c:pt idx="1">
                  <c:v>27.5</c:v>
                </c:pt>
                <c:pt idx="2">
                  <c:v>17.7</c:v>
                </c:pt>
                <c:pt idx="3">
                  <c:v>9.2000000000000011</c:v>
                </c:pt>
                <c:pt idx="4">
                  <c:v>5.0999999999999996</c:v>
                </c:pt>
              </c:numCache>
            </c:numRef>
          </c:val>
        </c:ser>
        <c:ser>
          <c:idx val="1"/>
          <c:order val="1"/>
          <c:tx>
            <c:strRef>
              <c:f>'Fig 2.8-10'!$I$33</c:f>
              <c:strCache>
                <c:ptCount val="1"/>
                <c:pt idx="0">
                  <c:v>Male</c:v>
                </c:pt>
              </c:strCache>
            </c:strRef>
          </c:tx>
          <c:dLbls>
            <c:dLbl>
              <c:idx val="3"/>
              <c:layout>
                <c:manualLayout>
                  <c:x val="-4.0986596675415571E-2"/>
                  <c:y val="3.8394012629609696E-2"/>
                </c:manualLayout>
              </c:layout>
              <c:dLblPos val="r"/>
              <c:showVal val="1"/>
            </c:dLbl>
            <c:dLbl>
              <c:idx val="4"/>
              <c:layout>
                <c:manualLayout>
                  <c:x val="3.8509683331003752E-3"/>
                  <c:y val="1.0816290984221471E-2"/>
                </c:manualLayout>
              </c:layout>
              <c:dLblPos val="r"/>
              <c:showVal val="1"/>
            </c:dLbl>
            <c:txPr>
              <a:bodyPr/>
              <a:lstStyle/>
              <a:p>
                <a:pPr>
                  <a:defRPr lang="en-US" sz="1800" b="1"/>
                </a:pPr>
                <a:endParaRPr lang="en-US"/>
              </a:p>
            </c:txPr>
            <c:dLblPos val="b"/>
            <c:showVal val="1"/>
          </c:dLbls>
          <c:cat>
            <c:strRef>
              <c:f>'Fig 2.8-10'!$B$34:$B$38</c:f>
              <c:strCache>
                <c:ptCount val="5"/>
                <c:pt idx="0">
                  <c:v>Lowest </c:v>
                </c:pt>
                <c:pt idx="1">
                  <c:v>Second</c:v>
                </c:pt>
                <c:pt idx="2">
                  <c:v>Middle</c:v>
                </c:pt>
                <c:pt idx="3">
                  <c:v>Fourth</c:v>
                </c:pt>
                <c:pt idx="4">
                  <c:v>Highest</c:v>
                </c:pt>
              </c:strCache>
            </c:strRef>
          </c:cat>
          <c:val>
            <c:numRef>
              <c:f>'Fig 2.8-10'!$I$34:$I$38</c:f>
              <c:numCache>
                <c:formatCode>0</c:formatCode>
                <c:ptCount val="5"/>
                <c:pt idx="0">
                  <c:v>24.3</c:v>
                </c:pt>
                <c:pt idx="1">
                  <c:v>18</c:v>
                </c:pt>
                <c:pt idx="2">
                  <c:v>11.3</c:v>
                </c:pt>
                <c:pt idx="3">
                  <c:v>6</c:v>
                </c:pt>
                <c:pt idx="4">
                  <c:v>4.4000000000000004</c:v>
                </c:pt>
              </c:numCache>
            </c:numRef>
          </c:val>
        </c:ser>
        <c:dLbls>
          <c:showVal val="1"/>
        </c:dLbls>
        <c:marker val="1"/>
        <c:axId val="36072832"/>
        <c:axId val="36083200"/>
      </c:lineChart>
      <c:catAx>
        <c:axId val="36072832"/>
        <c:scaling>
          <c:orientation val="minMax"/>
        </c:scaling>
        <c:axPos val="b"/>
        <c:title>
          <c:tx>
            <c:rich>
              <a:bodyPr/>
              <a:lstStyle/>
              <a:p>
                <a:pPr>
                  <a:defRPr lang="en-US" sz="1600"/>
                </a:pPr>
                <a:r>
                  <a:rPr lang="en-US" sz="1600"/>
                  <a:t>Wealth quintile</a:t>
                </a:r>
              </a:p>
            </c:rich>
          </c:tx>
          <c:layout>
            <c:manualLayout>
              <c:xMode val="edge"/>
              <c:yMode val="edge"/>
              <c:x val="0.42102649168854694"/>
              <c:y val="0.92378715036859138"/>
            </c:manualLayout>
          </c:layout>
        </c:title>
        <c:numFmt formatCode="General" sourceLinked="1"/>
        <c:majorTickMark val="none"/>
        <c:tickLblPos val="nextTo"/>
        <c:txPr>
          <a:bodyPr/>
          <a:lstStyle/>
          <a:p>
            <a:pPr>
              <a:defRPr lang="en-US" sz="1600" b="1"/>
            </a:pPr>
            <a:endParaRPr lang="en-US"/>
          </a:p>
        </c:txPr>
        <c:crossAx val="36083200"/>
        <c:crosses val="autoZero"/>
        <c:auto val="1"/>
        <c:lblAlgn val="ctr"/>
        <c:lblOffset val="100"/>
      </c:catAx>
      <c:valAx>
        <c:axId val="36083200"/>
        <c:scaling>
          <c:orientation val="minMax"/>
          <c:max val="60"/>
        </c:scaling>
        <c:delete val="1"/>
        <c:axPos val="l"/>
        <c:majorGridlines>
          <c:spPr>
            <a:l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c:spPr>
        </c:majorGridlines>
        <c:numFmt formatCode="0" sourceLinked="1"/>
        <c:tickLblPos val="none"/>
        <c:crossAx val="36072832"/>
        <c:crosses val="autoZero"/>
        <c:crossBetween val="between"/>
        <c:majorUnit val="10"/>
      </c:valAx>
    </c:plotArea>
    <c:legend>
      <c:legendPos val="t"/>
      <c:layout>
        <c:manualLayout>
          <c:xMode val="edge"/>
          <c:yMode val="edge"/>
          <c:x val="0.55386859628657759"/>
          <c:y val="0.2513926870369908"/>
          <c:w val="0.42890750656167981"/>
          <c:h val="0.11109157588178439"/>
        </c:manualLayout>
      </c:layout>
      <c:txPr>
        <a:bodyPr/>
        <a:lstStyle/>
        <a:p>
          <a:pPr>
            <a:defRPr lang="en-US" sz="1800" b="1"/>
          </a:pPr>
          <a:endParaRPr lang="en-US"/>
        </a:p>
      </c:txPr>
    </c:legend>
    <c:plotVisOnly val="1"/>
    <c:dispBlanksAs val="gap"/>
  </c:chart>
  <c:spPr>
    <a:ln>
      <a:solidFill>
        <a:schemeClr val="accent1">
          <a:lumMod val="60000"/>
          <a:lumOff val="40000"/>
        </a:schemeClr>
      </a:solidFill>
    </a:ln>
  </c:spPr>
  <c:externalData r:id="rId1"/>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image" Target="../media/image14.png"/><Relationship Id="rId4" Type="http://schemas.openxmlformats.org/officeDocument/2006/relationships/image" Target="../media/image17.emf"/></Relationships>
</file>

<file path=ppt/drawings/drawing1.xml><?xml version="1.0" encoding="utf-8"?>
<c:userShapes xmlns:c="http://schemas.openxmlformats.org/drawingml/2006/chart">
  <cdr:relSizeAnchor xmlns:cdr="http://schemas.openxmlformats.org/drawingml/2006/chartDrawing">
    <cdr:from>
      <cdr:x>0</cdr:x>
      <cdr:y>0.04651</cdr:y>
    </cdr:from>
    <cdr:to>
      <cdr:x>0.07143</cdr:x>
      <cdr:y>0.70855</cdr:y>
    </cdr:to>
    <cdr:sp macro="" textlink="">
      <cdr:nvSpPr>
        <cdr:cNvPr id="2" name="TextBox 1"/>
        <cdr:cNvSpPr txBox="1"/>
      </cdr:nvSpPr>
      <cdr:spPr>
        <a:xfrm xmlns:a="http://schemas.openxmlformats.org/drawingml/2006/main" rot="16200000">
          <a:off x="-1134007" y="1314754"/>
          <a:ext cx="2572820" cy="304806"/>
        </a:xfrm>
        <a:prstGeom xmlns:a="http://schemas.openxmlformats.org/drawingml/2006/main" prst="rect">
          <a:avLst/>
        </a:prstGeom>
      </cdr:spPr>
      <cdr:txBody>
        <a:bodyPr xmlns:a="http://schemas.openxmlformats.org/drawingml/2006/main" wrap="squar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marL="0" marR="0" indent="0" algn="l" defTabSz="914400" rtl="0" eaLnBrk="1" fontAlgn="auto" latinLnBrk="0" hangingPunct="1">
            <a:lnSpc>
              <a:spcPct val="100000"/>
            </a:lnSpc>
            <a:spcBef>
              <a:spcPts val="0"/>
            </a:spcBef>
            <a:spcAft>
              <a:spcPts val="0"/>
            </a:spcAft>
            <a:buClrTx/>
            <a:buSzTx/>
            <a:buFontTx/>
            <a:buNone/>
            <a:tabLst/>
            <a:defRPr/>
          </a:pPr>
          <a:r>
            <a:rPr lang="en-US" sz="1400" b="1" i="1" baseline="0" dirty="0"/>
            <a:t>Females per </a:t>
          </a:r>
          <a:r>
            <a:rPr lang="en-US" sz="1400" b="1" baseline="0" dirty="0"/>
            <a:t>1,000</a:t>
          </a:r>
          <a:r>
            <a:rPr lang="en-US" sz="1400" b="1" i="1" baseline="0" dirty="0"/>
            <a:t> males </a:t>
          </a:r>
        </a:p>
        <a:p xmlns:a="http://schemas.openxmlformats.org/drawingml/2006/main">
          <a:endParaRPr lang="en-US" sz="2000" b="1" dirty="0"/>
        </a:p>
      </cdr:txBody>
    </cdr:sp>
  </cdr:relSizeAnchor>
  <cdr:relSizeAnchor xmlns:cdr="http://schemas.openxmlformats.org/drawingml/2006/chartDrawing">
    <cdr:from>
      <cdr:x>0.07143</cdr:x>
      <cdr:y>0.01587</cdr:y>
    </cdr:from>
    <cdr:to>
      <cdr:x>0.94643</cdr:x>
      <cdr:y>0.1746</cdr:y>
    </cdr:to>
    <cdr:sp macro="" textlink="">
      <cdr:nvSpPr>
        <cdr:cNvPr id="3" name="TextBox 2"/>
        <cdr:cNvSpPr txBox="1"/>
      </cdr:nvSpPr>
      <cdr:spPr>
        <a:xfrm xmlns:a="http://schemas.openxmlformats.org/drawingml/2006/main">
          <a:off x="304800" y="61674"/>
          <a:ext cx="3733800" cy="616857"/>
        </a:xfrm>
        <a:prstGeom xmlns:a="http://schemas.openxmlformats.org/drawingml/2006/main" prst="rect">
          <a:avLst/>
        </a:prstGeom>
      </cdr:spPr>
      <cdr:txBody>
        <a:bodyPr xmlns:a="http://schemas.openxmlformats.org/drawingml/2006/main" vertOverflow="clip" wrap="none" rtlCol="0"/>
        <a:lstStyle xmlns:a="http://schemas.openxmlformats.org/drawingml/2006/main"/>
        <a:p xmlns:a="http://schemas.openxmlformats.org/drawingml/2006/main">
          <a:pPr algn="ctr"/>
          <a:r>
            <a:rPr lang="en-US" sz="2000" b="1" dirty="0" smtClean="0"/>
            <a:t>Sex  ratio of population age 0-6</a:t>
          </a:r>
          <a:endParaRPr lang="en-US" sz="20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0.02778</cdr:x>
      <cdr:y>0</cdr:y>
    </cdr:from>
    <cdr:to>
      <cdr:x>0.99074</cdr:x>
      <cdr:y>0.1852</cdr:y>
    </cdr:to>
    <cdr:sp macro="" textlink="">
      <cdr:nvSpPr>
        <cdr:cNvPr id="4" name="TextBox 1"/>
        <cdr:cNvSpPr txBox="1"/>
      </cdr:nvSpPr>
      <cdr:spPr>
        <a:xfrm xmlns:a="http://schemas.openxmlformats.org/drawingml/2006/main">
          <a:off x="228600" y="-76200"/>
          <a:ext cx="7924782" cy="809976"/>
        </a:xfrm>
        <a:prstGeom xmlns:a="http://schemas.openxmlformats.org/drawingml/2006/main" prst="rect">
          <a:avLst/>
        </a:prstGeom>
        <a:ln xmlns:a="http://schemas.openxmlformats.org/drawingml/2006/main">
          <a:noFill/>
        </a:ln>
      </cdr:spPr>
      <cdr:txBody>
        <a:bodyPr xmlns:a="http://schemas.openxmlformats.org/drawingml/2006/main" wrap="square" rtlCol="0"/>
        <a:lstStyle xmlns:a="http://schemas.openxmlformats.org/drawingml/2006/main">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xmlns:a="http://schemas.openxmlformats.org/drawingml/2006/main">
          <a:pPr algn="ctr"/>
          <a:r>
            <a:rPr lang="en-US" sz="2400" b="1" dirty="0" smtClean="0"/>
            <a:t>Child mortality: Deaths</a:t>
          </a:r>
          <a:r>
            <a:rPr lang="en-US" sz="2400" b="1" baseline="0" dirty="0" smtClean="0"/>
            <a:t> </a:t>
          </a:r>
          <a:r>
            <a:rPr lang="en-US" sz="2400" b="1" baseline="0" dirty="0"/>
            <a:t>between the ages of 1-4 years per 1,000 children surviving to age 1 year</a:t>
          </a:r>
          <a:endParaRPr lang="en-US" sz="2400" b="1"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5A55E75-1600-4301-ABB7-6CB35D6D711E}" type="datetimeFigureOut">
              <a:rPr lang="en-US" smtClean="0"/>
              <a:pPr/>
              <a:t>12/6/2009</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E8460A-72C3-4965-A621-AF7BFBE6E3CB}"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CFE8460A-72C3-4965-A621-AF7BFBE6E3CB}" type="slidenum">
              <a:rPr lang="en-IN" smtClean="0"/>
              <a:pPr/>
              <a:t>1</a:t>
            </a:fld>
            <a:endParaRPr lang="en-IN"/>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know that we have a huge burden of poverty.  According to the GOI estimates,</a:t>
            </a:r>
            <a:r>
              <a:rPr lang="en-US" baseline="0" dirty="0" smtClean="0"/>
              <a:t> approximately 25% of our population is below poverty line.  However, it is lower estimates.  Even the State Governments do not agree with it.  World Bank puts an estimate of 42%.  However, there is no doubt that the poverty has declined over the last 30 – 35 years. Approximately 36% of the world poor (those below poverty line) reside in India.</a:t>
            </a:r>
            <a:endParaRPr lang="en-IN" dirty="0"/>
          </a:p>
        </p:txBody>
      </p:sp>
      <p:sp>
        <p:nvSpPr>
          <p:cNvPr id="4" name="Slide Number Placeholder 3"/>
          <p:cNvSpPr>
            <a:spLocks noGrp="1"/>
          </p:cNvSpPr>
          <p:nvPr>
            <p:ph type="sldNum" sz="quarter" idx="10"/>
          </p:nvPr>
        </p:nvSpPr>
        <p:spPr/>
        <p:txBody>
          <a:bodyPr/>
          <a:lstStyle/>
          <a:p>
            <a:fld id="{CFE8460A-72C3-4965-A621-AF7BFBE6E3CB}" type="slidenum">
              <a:rPr lang="en-IN" smtClean="0"/>
              <a:pPr/>
              <a:t>10</a:t>
            </a:fld>
            <a:endParaRPr lang="en-IN"/>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Health is a state subject.  However, we have</a:t>
            </a:r>
            <a:r>
              <a:rPr lang="en-US" baseline="0" dirty="0" smtClean="0"/>
              <a:t> several health programs through the federal government.  An analysis of the health programs in the past reflects that health has been neglected by both , the central government and the state government.</a:t>
            </a:r>
            <a:endParaRPr lang="en-IN" dirty="0"/>
          </a:p>
        </p:txBody>
      </p:sp>
      <p:sp>
        <p:nvSpPr>
          <p:cNvPr id="4" name="Slide Number Placeholder 3"/>
          <p:cNvSpPr>
            <a:spLocks noGrp="1"/>
          </p:cNvSpPr>
          <p:nvPr>
            <p:ph type="sldNum" sz="quarter" idx="10"/>
          </p:nvPr>
        </p:nvSpPr>
        <p:spPr/>
        <p:txBody>
          <a:bodyPr/>
          <a:lstStyle/>
          <a:p>
            <a:fld id="{CFE8460A-72C3-4965-A621-AF7BFBE6E3CB}" type="slidenum">
              <a:rPr lang="en-IN" smtClean="0"/>
              <a:pPr/>
              <a:t>11</a:t>
            </a:fld>
            <a:endParaRPr lang="en-IN"/>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figure tries</a:t>
            </a:r>
            <a:r>
              <a:rPr lang="en-US" baseline="0" dirty="0" smtClean="0"/>
              <a:t> to compare the distribution of PHCs in </a:t>
            </a:r>
            <a:r>
              <a:rPr lang="en-US" baseline="0" dirty="0" err="1" smtClean="0"/>
              <a:t>Alapuzzha</a:t>
            </a:r>
            <a:r>
              <a:rPr lang="en-US" baseline="0" dirty="0" smtClean="0"/>
              <a:t> district in Kerala with </a:t>
            </a:r>
            <a:r>
              <a:rPr lang="en-US" baseline="0" dirty="0" err="1" smtClean="0"/>
              <a:t>Kishanganj</a:t>
            </a:r>
            <a:r>
              <a:rPr lang="en-US" baseline="0" dirty="0" smtClean="0"/>
              <a:t> district of Bihar.  Although the figure is not very clear, a close look demonstrates that a PHC is available in </a:t>
            </a:r>
            <a:r>
              <a:rPr lang="en-US" baseline="0" dirty="0" err="1" smtClean="0"/>
              <a:t>Alapuzzha</a:t>
            </a:r>
            <a:r>
              <a:rPr lang="en-US" baseline="0" dirty="0" smtClean="0"/>
              <a:t> at a distance of 5 km or less; whereas in </a:t>
            </a:r>
            <a:r>
              <a:rPr lang="en-US" baseline="0" dirty="0" err="1" smtClean="0"/>
              <a:t>Kishanganj</a:t>
            </a:r>
            <a:r>
              <a:rPr lang="en-US" baseline="0" dirty="0" smtClean="0"/>
              <a:t>, people may have to travel to more than 50 Km to reach a PHC.  Usually, we see the figure of average population per PHC, but this will mask the situation in the worse off districts. </a:t>
            </a:r>
            <a:endParaRPr lang="en-IN" dirty="0"/>
          </a:p>
        </p:txBody>
      </p:sp>
      <p:sp>
        <p:nvSpPr>
          <p:cNvPr id="4" name="Slide Number Placeholder 3"/>
          <p:cNvSpPr>
            <a:spLocks noGrp="1"/>
          </p:cNvSpPr>
          <p:nvPr>
            <p:ph type="sldNum" sz="quarter" idx="10"/>
          </p:nvPr>
        </p:nvSpPr>
        <p:spPr/>
        <p:txBody>
          <a:bodyPr/>
          <a:lstStyle/>
          <a:p>
            <a:fld id="{CFE8460A-72C3-4965-A621-AF7BFBE6E3CB}" type="slidenum">
              <a:rPr lang="en-IN" smtClean="0"/>
              <a:pPr/>
              <a:t>12</a:t>
            </a:fld>
            <a:endParaRPr lang="en-IN"/>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Health system in India is a complex mix</a:t>
            </a:r>
            <a:r>
              <a:rPr lang="en-US" baseline="0" dirty="0" smtClean="0"/>
              <a:t> system – where the fund for health is generated through tax with very poor health insurance.  According to government claims we have a publicly financed government health system.  However, the reality is that the quality of care is very poor and therefore, people usually do not go these setups. We have a huge private health sector which attracts more than 75% of the patients.  However, this is totally unregulated with no accountability to the people.</a:t>
            </a:r>
            <a:endParaRPr lang="en-IN" dirty="0"/>
          </a:p>
        </p:txBody>
      </p:sp>
      <p:sp>
        <p:nvSpPr>
          <p:cNvPr id="4" name="Slide Number Placeholder 3"/>
          <p:cNvSpPr>
            <a:spLocks noGrp="1"/>
          </p:cNvSpPr>
          <p:nvPr>
            <p:ph type="sldNum" sz="quarter" idx="10"/>
          </p:nvPr>
        </p:nvSpPr>
        <p:spPr/>
        <p:txBody>
          <a:bodyPr/>
          <a:lstStyle/>
          <a:p>
            <a:fld id="{CFE8460A-72C3-4965-A621-AF7BFBE6E3CB}" type="slidenum">
              <a:rPr lang="en-IN" smtClean="0"/>
              <a:pPr/>
              <a:t>13</a:t>
            </a:fld>
            <a:endParaRPr lang="en-IN"/>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a:t>
            </a:r>
            <a:r>
              <a:rPr lang="en-US" baseline="0" dirty="0" smtClean="0"/>
              <a:t> expenditure on health in India is approximately 4.6% of the GDP.  This is not a serious issue.  If we compare with our neighboring country Sri Lanka with lots of success stories in health, they spend &lt;4% of GDP on health. The major problem is that the public expenditure on health is just 0.9%  of GDP (20% of the health expenditure). More than 70% of the health expenditure is out of pocket expenditure, which makes health services inaccessible to people.  Experiences from other countries show that if the public expenditure on health is high then even a lower total health expenditure on health will result in good health outcomes.  </a:t>
            </a:r>
            <a:endParaRPr lang="en-IN" dirty="0"/>
          </a:p>
        </p:txBody>
      </p:sp>
      <p:sp>
        <p:nvSpPr>
          <p:cNvPr id="4" name="Slide Number Placeholder 3"/>
          <p:cNvSpPr>
            <a:spLocks noGrp="1"/>
          </p:cNvSpPr>
          <p:nvPr>
            <p:ph type="sldNum" sz="quarter" idx="10"/>
          </p:nvPr>
        </p:nvSpPr>
        <p:spPr/>
        <p:txBody>
          <a:bodyPr/>
          <a:lstStyle/>
          <a:p>
            <a:fld id="{CFE8460A-72C3-4965-A621-AF7BFBE6E3CB}" type="slidenum">
              <a:rPr lang="en-IN" smtClean="0"/>
              <a:pPr/>
              <a:t>14</a:t>
            </a:fld>
            <a:endParaRPr lang="en-IN"/>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look at the health care financing in other parts of the world reveals the picture</a:t>
            </a:r>
            <a:r>
              <a:rPr lang="en-US" baseline="0" dirty="0" smtClean="0"/>
              <a:t> for us.  As we can see here, India has one of the highest out of the pocket expenditure for health.  Moreover, with negligible presence of health insurance.</a:t>
            </a:r>
            <a:endParaRPr lang="en-IN" dirty="0"/>
          </a:p>
        </p:txBody>
      </p:sp>
      <p:sp>
        <p:nvSpPr>
          <p:cNvPr id="4" name="Slide Number Placeholder 3"/>
          <p:cNvSpPr>
            <a:spLocks noGrp="1"/>
          </p:cNvSpPr>
          <p:nvPr>
            <p:ph type="sldNum" sz="quarter" idx="10"/>
          </p:nvPr>
        </p:nvSpPr>
        <p:spPr/>
        <p:txBody>
          <a:bodyPr/>
          <a:lstStyle/>
          <a:p>
            <a:fld id="{CFE8460A-72C3-4965-A621-AF7BFBE6E3CB}" type="slidenum">
              <a:rPr lang="en-IN" smtClean="0"/>
              <a:pPr/>
              <a:t>15</a:t>
            </a:fld>
            <a:endParaRPr lang="en-IN"/>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 is the problem with high Out of Pocket Expenditure? Let me introduce</a:t>
            </a:r>
            <a:r>
              <a:rPr lang="en-US" baseline="0" dirty="0" smtClean="0"/>
              <a:t> the concept of Financial Protection in Health. ……….</a:t>
            </a:r>
            <a:endParaRPr lang="en-IN" dirty="0"/>
          </a:p>
        </p:txBody>
      </p:sp>
      <p:sp>
        <p:nvSpPr>
          <p:cNvPr id="4" name="Slide Number Placeholder 3"/>
          <p:cNvSpPr>
            <a:spLocks noGrp="1"/>
          </p:cNvSpPr>
          <p:nvPr>
            <p:ph type="sldNum" sz="quarter" idx="10"/>
          </p:nvPr>
        </p:nvSpPr>
        <p:spPr/>
        <p:txBody>
          <a:bodyPr/>
          <a:lstStyle/>
          <a:p>
            <a:fld id="{CFE8460A-72C3-4965-A621-AF7BFBE6E3CB}" type="slidenum">
              <a:rPr lang="en-IN" smtClean="0"/>
              <a:pPr/>
              <a:t>16</a:t>
            </a:fld>
            <a:endParaRPr lang="en-IN"/>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further says …………</a:t>
            </a:r>
            <a:endParaRPr lang="en-IN" dirty="0"/>
          </a:p>
        </p:txBody>
      </p:sp>
      <p:sp>
        <p:nvSpPr>
          <p:cNvPr id="4" name="Slide Number Placeholder 3"/>
          <p:cNvSpPr>
            <a:spLocks noGrp="1"/>
          </p:cNvSpPr>
          <p:nvPr>
            <p:ph type="sldNum" sz="quarter" idx="10"/>
          </p:nvPr>
        </p:nvSpPr>
        <p:spPr/>
        <p:txBody>
          <a:bodyPr/>
          <a:lstStyle/>
          <a:p>
            <a:fld id="{CFE8460A-72C3-4965-A621-AF7BFBE6E3CB}" type="slidenum">
              <a:rPr lang="en-IN" smtClean="0"/>
              <a:pPr/>
              <a:t>17</a:t>
            </a:fld>
            <a:endParaRPr lang="en-IN"/>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According to this study conducted by IIHMR in three districts of West Bengal, almost 70% of families had to compromise their dietary practices after seeking inpatient care. ….</a:t>
            </a:r>
            <a:endParaRPr lang="en-IN" dirty="0"/>
          </a:p>
        </p:txBody>
      </p:sp>
      <p:sp>
        <p:nvSpPr>
          <p:cNvPr id="4" name="Slide Number Placeholder 3"/>
          <p:cNvSpPr>
            <a:spLocks noGrp="1"/>
          </p:cNvSpPr>
          <p:nvPr>
            <p:ph type="sldNum" sz="quarter" idx="10"/>
          </p:nvPr>
        </p:nvSpPr>
        <p:spPr/>
        <p:txBody>
          <a:bodyPr/>
          <a:lstStyle/>
          <a:p>
            <a:fld id="{ABE75D13-624F-41E4-B178-779D033B7533}" type="slidenum">
              <a:rPr lang="en-IN" smtClean="0"/>
              <a:pPr/>
              <a:t>18</a:t>
            </a:fld>
            <a:endParaRPr lang="en-IN"/>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What</a:t>
            </a:r>
            <a:r>
              <a:rPr lang="en-US" baseline="0" dirty="0" smtClean="0"/>
              <a:t> was the source of household level financing for health care.  This slide reveals that </a:t>
            </a:r>
            <a:endParaRPr lang="en-IN" dirty="0"/>
          </a:p>
        </p:txBody>
      </p:sp>
      <p:sp>
        <p:nvSpPr>
          <p:cNvPr id="4" name="Slide Number Placeholder 3"/>
          <p:cNvSpPr>
            <a:spLocks noGrp="1"/>
          </p:cNvSpPr>
          <p:nvPr>
            <p:ph type="sldNum" sz="quarter" idx="10"/>
          </p:nvPr>
        </p:nvSpPr>
        <p:spPr/>
        <p:txBody>
          <a:bodyPr/>
          <a:lstStyle/>
          <a:p>
            <a:fld id="{ABE75D13-624F-41E4-B178-779D033B7533}" type="slidenum">
              <a:rPr lang="en-IN" smtClean="0"/>
              <a:pPr/>
              <a:t>19</a:t>
            </a:fld>
            <a:endParaRPr lang="en-I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table shows</a:t>
            </a:r>
            <a:r>
              <a:rPr lang="en-US" baseline="0" dirty="0" smtClean="0"/>
              <a:t> a few important health outcome indicators for a few selected countries.  If we analyze this, the IMR in India is 58 per 1000 LB, the MMR is 308 per 100,000 LB, and Female Life Expectancy is 66.9 years. Compare it with other countries and you will find that we have one of the worst indicators not only when compared to the developed countries of the world, but also when we compare it with our own neighbors; e.g. Sri Lanka, a country which is geographically, culturally and economically very similar to us. </a:t>
            </a:r>
          </a:p>
          <a:p>
            <a:endParaRPr lang="en-US" baseline="0" dirty="0" smtClean="0"/>
          </a:p>
          <a:p>
            <a:r>
              <a:rPr lang="en-US" baseline="0" dirty="0" smtClean="0"/>
              <a:t>According to Health for all by 2000 AD, the target for IMR was to bring it below 60/ 1000 LB.  The indicator in 2005 is 58/ 1000 LB.  So, have we achieved it. Yes, according to this figure. </a:t>
            </a:r>
            <a:endParaRPr lang="en-IN" dirty="0"/>
          </a:p>
        </p:txBody>
      </p:sp>
      <p:sp>
        <p:nvSpPr>
          <p:cNvPr id="4" name="Slide Number Placeholder 3"/>
          <p:cNvSpPr>
            <a:spLocks noGrp="1"/>
          </p:cNvSpPr>
          <p:nvPr>
            <p:ph type="sldNum" sz="quarter" idx="10"/>
          </p:nvPr>
        </p:nvSpPr>
        <p:spPr/>
        <p:txBody>
          <a:bodyPr/>
          <a:lstStyle/>
          <a:p>
            <a:fld id="{CFE8460A-72C3-4965-A621-AF7BFBE6E3CB}" type="slidenum">
              <a:rPr lang="en-IN" smtClean="0"/>
              <a:pPr/>
              <a:t>2</a:t>
            </a:fld>
            <a:endParaRPr lang="en-IN"/>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ABE75D13-624F-41E4-B178-779D033B7533}" type="slidenum">
              <a:rPr lang="en-IN" smtClean="0"/>
              <a:pPr/>
              <a:t>20</a:t>
            </a:fld>
            <a:endParaRPr lang="en-IN"/>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a:t>
            </a:r>
            <a:r>
              <a:rPr lang="en-US" baseline="0" dirty="0" smtClean="0"/>
              <a:t> all are happy about the economic reforms.  But, we need to understand that very little of the benefits of the reforms have gone to the poor.  What has been its effect on health? …</a:t>
            </a:r>
            <a:endParaRPr lang="en-IN" dirty="0"/>
          </a:p>
        </p:txBody>
      </p:sp>
      <p:sp>
        <p:nvSpPr>
          <p:cNvPr id="4" name="Slide Number Placeholder 3"/>
          <p:cNvSpPr>
            <a:spLocks noGrp="1"/>
          </p:cNvSpPr>
          <p:nvPr>
            <p:ph type="sldNum" sz="quarter" idx="10"/>
          </p:nvPr>
        </p:nvSpPr>
        <p:spPr/>
        <p:txBody>
          <a:bodyPr/>
          <a:lstStyle/>
          <a:p>
            <a:fld id="{CFE8460A-72C3-4965-A621-AF7BFBE6E3CB}" type="slidenum">
              <a:rPr lang="en-IN" smtClean="0"/>
              <a:pPr/>
              <a:t>21</a:t>
            </a:fld>
            <a:endParaRPr lang="en-IN"/>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know</a:t>
            </a:r>
            <a:endParaRPr lang="en-IN" dirty="0"/>
          </a:p>
        </p:txBody>
      </p:sp>
      <p:sp>
        <p:nvSpPr>
          <p:cNvPr id="4" name="Slide Number Placeholder 3"/>
          <p:cNvSpPr>
            <a:spLocks noGrp="1"/>
          </p:cNvSpPr>
          <p:nvPr>
            <p:ph type="sldNum" sz="quarter" idx="10"/>
          </p:nvPr>
        </p:nvSpPr>
        <p:spPr/>
        <p:txBody>
          <a:bodyPr/>
          <a:lstStyle/>
          <a:p>
            <a:fld id="{CFE8460A-72C3-4965-A621-AF7BFBE6E3CB}" type="slidenum">
              <a:rPr lang="en-IN" smtClean="0"/>
              <a:pPr/>
              <a:t>22</a:t>
            </a:fld>
            <a:endParaRPr lang="en-IN"/>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CFE8460A-72C3-4965-A621-AF7BFBE6E3CB}" type="slidenum">
              <a:rPr lang="en-IN" smtClean="0"/>
              <a:pPr/>
              <a:t>23</a:t>
            </a:fld>
            <a:endParaRPr lang="en-IN"/>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FE8460A-72C3-4965-A621-AF7BFBE6E3CB}" type="slidenum">
              <a:rPr lang="en-IN" smtClean="0"/>
              <a:pPr/>
              <a:t>24</a:t>
            </a:fld>
            <a:endParaRPr lang="en-IN"/>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pPr>
              <a:defRPr/>
            </a:pPr>
            <a:fld id="{6B35CD8A-ECEE-48EE-A49A-21FFB3A97EEC}" type="slidenum">
              <a:rPr lang="en-US" smtClean="0">
                <a:solidFill>
                  <a:prstClr val="black"/>
                </a:solidFill>
              </a:rPr>
              <a:pPr>
                <a:defRPr/>
              </a:pPr>
              <a:t>25</a:t>
            </a:fld>
            <a:endParaRPr lang="en-US">
              <a:solidFill>
                <a:prstClr val="black"/>
              </a:solidFill>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pPr>
              <a:defRPr/>
            </a:pPr>
            <a:fld id="{6B35CD8A-ECEE-48EE-A49A-21FFB3A97EEC}" type="slidenum">
              <a:rPr lang="en-US" smtClean="0">
                <a:solidFill>
                  <a:prstClr val="black"/>
                </a:solidFill>
              </a:rPr>
              <a:pPr>
                <a:defRPr/>
              </a:pPr>
              <a:t>26</a:t>
            </a:fld>
            <a:endParaRPr lang="en-US">
              <a:solidFill>
                <a:prstClr val="black"/>
              </a:solidFill>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990B3F0D-DA79-46FF-A23B-057C98B0F24E}" type="slidenum">
              <a:rPr lang="en-US" smtClean="0">
                <a:solidFill>
                  <a:prstClr val="black"/>
                </a:solidFill>
              </a:rPr>
              <a:pPr/>
              <a:t>27</a:t>
            </a:fld>
            <a:endParaRPr lang="en-US">
              <a:solidFill>
                <a:prstClr val="black"/>
              </a:solidFill>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990B3F0D-DA79-46FF-A23B-057C98B0F24E}" type="slidenum">
              <a:rPr lang="en-US" smtClean="0">
                <a:solidFill>
                  <a:prstClr val="black"/>
                </a:solidFill>
              </a:rPr>
              <a:pPr/>
              <a:t>28</a:t>
            </a:fld>
            <a:endParaRPr lang="en-US">
              <a:solidFill>
                <a:prstClr val="black"/>
              </a:solidFill>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is clear that we are dealing with a situation of very high health inequity in the country.  This slide tells what action may be required from</a:t>
            </a:r>
            <a:r>
              <a:rPr lang="en-US" baseline="0" dirty="0" smtClean="0"/>
              <a:t> the government level.</a:t>
            </a:r>
            <a:endParaRPr lang="en-IN" dirty="0"/>
          </a:p>
        </p:txBody>
      </p:sp>
      <p:sp>
        <p:nvSpPr>
          <p:cNvPr id="4" name="Slide Number Placeholder 3"/>
          <p:cNvSpPr>
            <a:spLocks noGrp="1"/>
          </p:cNvSpPr>
          <p:nvPr>
            <p:ph type="sldNum" sz="quarter" idx="10"/>
          </p:nvPr>
        </p:nvSpPr>
        <p:spPr/>
        <p:txBody>
          <a:bodyPr/>
          <a:lstStyle/>
          <a:p>
            <a:fld id="{CFE8460A-72C3-4965-A621-AF7BFBE6E3CB}" type="slidenum">
              <a:rPr lang="en-IN" smtClean="0"/>
              <a:pPr/>
              <a:t>29</a:t>
            </a:fld>
            <a:endParaRPr lang="en-I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FE8460A-72C3-4965-A621-AF7BFBE6E3CB}" type="slidenum">
              <a:rPr lang="en-IN" smtClean="0"/>
              <a:pPr/>
              <a:t>3</a:t>
            </a:fld>
            <a:endParaRPr lang="en-IN"/>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And, the reforms which are required in</a:t>
            </a:r>
            <a:r>
              <a:rPr lang="en-US" baseline="0" dirty="0" smtClean="0"/>
              <a:t> health financing. </a:t>
            </a:r>
            <a:endParaRPr lang="en-IN" dirty="0"/>
          </a:p>
        </p:txBody>
      </p:sp>
      <p:sp>
        <p:nvSpPr>
          <p:cNvPr id="4" name="Slide Number Placeholder 3"/>
          <p:cNvSpPr>
            <a:spLocks noGrp="1"/>
          </p:cNvSpPr>
          <p:nvPr>
            <p:ph type="sldNum" sz="quarter" idx="10"/>
          </p:nvPr>
        </p:nvSpPr>
        <p:spPr/>
        <p:txBody>
          <a:bodyPr/>
          <a:lstStyle/>
          <a:p>
            <a:fld id="{CFE8460A-72C3-4965-A621-AF7BFBE6E3CB}" type="slidenum">
              <a:rPr lang="en-IN" smtClean="0"/>
              <a:pPr/>
              <a:t>30</a:t>
            </a:fld>
            <a:endParaRPr lang="en-IN"/>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smtClean="0"/>
              <a:t>All</a:t>
            </a:r>
            <a:r>
              <a:rPr lang="en-US" baseline="0" dirty="0" smtClean="0"/>
              <a:t> of us need to raise our voice for it and act wherever we have a </a:t>
            </a:r>
            <a:r>
              <a:rPr lang="en-US" baseline="0" smtClean="0"/>
              <a:t>window for. </a:t>
            </a:r>
            <a:endParaRPr lang="en-IN" smtClean="0"/>
          </a:p>
        </p:txBody>
      </p:sp>
      <p:sp>
        <p:nvSpPr>
          <p:cNvPr id="37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F862BD5-24F7-4B80-AA7C-ABB65A6368B5}" type="slidenum">
              <a:rPr lang="en-US" smtClean="0"/>
              <a:pPr/>
              <a:t>31</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But, if we try to find out the inequity</a:t>
            </a:r>
            <a:r>
              <a:rPr lang="en-US" baseline="0" dirty="0" smtClean="0"/>
              <a:t> within the country.  This slide shows the IMR for different quintiles according to wealth index. As we see, the IMR in the lowest quintile is 70 compared to the highest quintile which is less than 30.</a:t>
            </a:r>
            <a:endParaRPr lang="en-IN" dirty="0"/>
          </a:p>
        </p:txBody>
      </p:sp>
      <p:sp>
        <p:nvSpPr>
          <p:cNvPr id="4" name="Slide Number Placeholder 3"/>
          <p:cNvSpPr>
            <a:spLocks noGrp="1"/>
          </p:cNvSpPr>
          <p:nvPr>
            <p:ph type="sldNum" sz="quarter" idx="10"/>
          </p:nvPr>
        </p:nvSpPr>
        <p:spPr/>
        <p:txBody>
          <a:bodyPr/>
          <a:lstStyle/>
          <a:p>
            <a:fld id="{CFE8460A-72C3-4965-A621-AF7BFBE6E3CB}" type="slidenum">
              <a:rPr lang="en-IN" smtClean="0"/>
              <a:pPr/>
              <a:t>4</a:t>
            </a:fld>
            <a:endParaRPr lang="en-I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 we go further in this analysis, and</a:t>
            </a:r>
            <a:r>
              <a:rPr lang="en-US" baseline="0" dirty="0" smtClean="0"/>
              <a:t> try to analyze it at state level, we realize that IMR is more than 100 in the lowest wealth quintile households in UP. </a:t>
            </a:r>
            <a:endParaRPr lang="en-IN" dirty="0"/>
          </a:p>
        </p:txBody>
      </p:sp>
      <p:sp>
        <p:nvSpPr>
          <p:cNvPr id="4" name="Slide Number Placeholder 3"/>
          <p:cNvSpPr>
            <a:spLocks noGrp="1"/>
          </p:cNvSpPr>
          <p:nvPr>
            <p:ph type="sldNum" sz="quarter" idx="10"/>
          </p:nvPr>
        </p:nvSpPr>
        <p:spPr/>
        <p:txBody>
          <a:bodyPr/>
          <a:lstStyle/>
          <a:p>
            <a:fld id="{CFE8460A-72C3-4965-A621-AF7BFBE6E3CB}" type="slidenum">
              <a:rPr lang="en-IN" smtClean="0"/>
              <a:pPr/>
              <a:t>5</a:t>
            </a:fld>
            <a:endParaRPr lang="en-IN"/>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Slide Number Placeholder 3"/>
          <p:cNvSpPr>
            <a:spLocks noGrp="1"/>
          </p:cNvSpPr>
          <p:nvPr>
            <p:ph type="sldNum" sz="quarter" idx="10"/>
          </p:nvPr>
        </p:nvSpPr>
        <p:spPr/>
        <p:txBody>
          <a:bodyPr/>
          <a:lstStyle/>
          <a:p>
            <a:fld id="{CFE8460A-72C3-4965-A621-AF7BFBE6E3CB}" type="slidenum">
              <a:rPr lang="en-IN" smtClean="0"/>
              <a:pPr/>
              <a:t>6</a:t>
            </a:fld>
            <a:endParaRPr lang="en-IN"/>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This slide gives a framework</a:t>
            </a:r>
            <a:r>
              <a:rPr lang="en-US" baseline="0" dirty="0" smtClean="0"/>
              <a:t> for understanding the health equity in any society.  First, we have the broad socioeconomic political context.  This determines the socio-economic position, social structure and social class of individuals within a society within the society. Both of these together are known as structural determinant for health. The socioeconomic position or the social class determines the exposure to intermediary factors, vulnerability of a person to health compromising conditions and access to health care. This in turn results in the Impact on health and the differences in health outcomes for different individuals. </a:t>
            </a:r>
            <a:endParaRPr lang="en-IN" dirty="0"/>
          </a:p>
        </p:txBody>
      </p:sp>
      <p:sp>
        <p:nvSpPr>
          <p:cNvPr id="4" name="Slide Number Placeholder 3"/>
          <p:cNvSpPr>
            <a:spLocks noGrp="1"/>
          </p:cNvSpPr>
          <p:nvPr>
            <p:ph type="sldNum" sz="quarter" idx="10"/>
          </p:nvPr>
        </p:nvSpPr>
        <p:spPr/>
        <p:txBody>
          <a:bodyPr/>
          <a:lstStyle/>
          <a:p>
            <a:fld id="{CFE8460A-72C3-4965-A621-AF7BFBE6E3CB}" type="slidenum">
              <a:rPr lang="en-IN" smtClean="0"/>
              <a:pPr/>
              <a:t>7</a:t>
            </a:fld>
            <a:endParaRPr lang="en-I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We will try to analyze all these levels in the Indian context. </a:t>
            </a:r>
            <a:endParaRPr lang="en-IN" dirty="0"/>
          </a:p>
        </p:txBody>
      </p:sp>
      <p:sp>
        <p:nvSpPr>
          <p:cNvPr id="4" name="Slide Number Placeholder 3"/>
          <p:cNvSpPr>
            <a:spLocks noGrp="1"/>
          </p:cNvSpPr>
          <p:nvPr>
            <p:ph type="sldNum" sz="quarter" idx="10"/>
          </p:nvPr>
        </p:nvSpPr>
        <p:spPr/>
        <p:txBody>
          <a:bodyPr/>
          <a:lstStyle/>
          <a:p>
            <a:fld id="{CFE8460A-72C3-4965-A621-AF7BFBE6E3CB}" type="slidenum">
              <a:rPr lang="en-IN" smtClean="0"/>
              <a:pPr/>
              <a:t>8</a:t>
            </a:fld>
            <a:endParaRPr lang="en-IN"/>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First the</a:t>
            </a:r>
            <a:r>
              <a:rPr lang="en-US" baseline="0" dirty="0" smtClean="0"/>
              <a:t> broad structural determinants.  As we know, the Per Capita Gross Domestic Product in India is low – in the range of $ 2500.  Compare it with the GDP in the developed countries; where it is more than $40,000. </a:t>
            </a:r>
            <a:endParaRPr lang="en-IN" dirty="0"/>
          </a:p>
        </p:txBody>
      </p:sp>
      <p:sp>
        <p:nvSpPr>
          <p:cNvPr id="4" name="Slide Number Placeholder 3"/>
          <p:cNvSpPr>
            <a:spLocks noGrp="1"/>
          </p:cNvSpPr>
          <p:nvPr>
            <p:ph type="sldNum" sz="quarter" idx="10"/>
          </p:nvPr>
        </p:nvSpPr>
        <p:spPr/>
        <p:txBody>
          <a:bodyPr/>
          <a:lstStyle/>
          <a:p>
            <a:fld id="{CFE8460A-72C3-4965-A621-AF7BFBE6E3CB}" type="slidenum">
              <a:rPr lang="en-IN" smtClean="0"/>
              <a:pPr/>
              <a:t>9</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FF7FD95-E41F-4531-8805-C28EE70E3B3F}" type="datetimeFigureOut">
              <a:rPr lang="en-US" smtClean="0"/>
              <a:pPr/>
              <a:t>12/6/2009</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4BCB1FF6-7F0E-46A9-B650-0E9246805667}"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F7FD95-E41F-4531-8805-C28EE70E3B3F}" type="datetimeFigureOut">
              <a:rPr lang="en-US" smtClean="0"/>
              <a:pPr/>
              <a:t>12/6/2009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BCB1FF6-7F0E-46A9-B650-0E924680566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3FF7FD95-E41F-4531-8805-C28EE70E3B3F}" type="datetimeFigureOut">
              <a:rPr lang="en-US" smtClean="0"/>
              <a:pPr/>
              <a:t>12/6/2009</a:t>
            </a:fld>
            <a:endParaRPr lang="en-US"/>
          </a:p>
        </p:txBody>
      </p:sp>
      <p:sp>
        <p:nvSpPr>
          <p:cNvPr id="5" name="Footer Placeholder 4"/>
          <p:cNvSpPr>
            <a:spLocks noGrp="1"/>
          </p:cNvSpPr>
          <p:nvPr>
            <p:ph type="ftr" sz="quarter" idx="11"/>
          </p:nvPr>
        </p:nvSpPr>
        <p:spPr>
          <a:xfrm>
            <a:off x="457201" y="6248207"/>
            <a:ext cx="5573483" cy="365125"/>
          </a:xfrm>
        </p:spPr>
        <p:txBody>
          <a:bodyPr/>
          <a:lstStyle/>
          <a:p>
            <a:endParaRPr lang="en-US"/>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4BCB1FF6-7F0E-46A9-B650-0E924680566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3FF7FD95-E41F-4531-8805-C28EE70E3B3F}" type="datetimeFigureOut">
              <a:rPr lang="en-US" smtClean="0"/>
              <a:pPr/>
              <a:t>12/6/2009</a:t>
            </a:fld>
            <a:endParaRPr lang="en-US"/>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US">
              <a:solidFill>
                <a:srgbClr val="DEDEDE"/>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4BCB1FF6-7F0E-46A9-B650-0E9246805667}" type="slidenum">
              <a:rPr lang="en-US" smtClean="0">
                <a:solidFill>
                  <a:srgbClr val="DEDEDE"/>
                </a:solidFill>
              </a:rPr>
              <a:pPr/>
              <a:t>‹#›</a:t>
            </a:fld>
            <a:endParaRPr lang="en-US">
              <a:solidFill>
                <a:srgbClr val="DEDEDE"/>
              </a:solidFill>
            </a:endParaRPr>
          </a:p>
        </p:txBody>
      </p:sp>
    </p:spTree>
  </p:cSld>
  <p:clrMapOvr>
    <a:overrideClrMapping bg1="dk1" tx1="lt1" bg2="dk2" tx2="lt2" accent1="accent1" accent2="accent2" accent3="accent3" accent4="accent4" accent5="accent5" accent6="accent6" hlink="hlink" folHlink="folHlink"/>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FF7FD95-E41F-4531-8805-C28EE70E3B3F}" type="datetimeFigureOut">
              <a:rPr lang="en-US" smtClean="0">
                <a:solidFill>
                  <a:srgbClr val="424456"/>
                </a:solidFill>
              </a:rPr>
              <a:pPr/>
              <a:t>12/6/2009</a:t>
            </a:fld>
            <a:endParaRPr lang="en-US">
              <a:solidFill>
                <a:srgbClr val="424456"/>
              </a:solidFill>
            </a:endParaRPr>
          </a:p>
        </p:txBody>
      </p:sp>
      <p:sp>
        <p:nvSpPr>
          <p:cNvPr id="5" name="Footer Placeholder 4"/>
          <p:cNvSpPr>
            <a:spLocks noGrp="1"/>
          </p:cNvSpPr>
          <p:nvPr>
            <p:ph type="ftr" sz="quarter" idx="11"/>
          </p:nvPr>
        </p:nvSpPr>
        <p:spPr/>
        <p:txBody>
          <a:bodyPr/>
          <a:lstStyle/>
          <a:p>
            <a:endParaRPr lang="en-US">
              <a:solidFill>
                <a:srgbClr val="424456"/>
              </a:solidFill>
            </a:endParaRPr>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BCB1FF6-7F0E-46A9-B650-0E9246805667}"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3FF7FD95-E41F-4531-8805-C28EE70E3B3F}" type="datetimeFigureOut">
              <a:rPr lang="en-US" smtClean="0">
                <a:solidFill>
                  <a:srgbClr val="424456"/>
                </a:solidFill>
              </a:rPr>
              <a:pPr/>
              <a:t>12/6/2009</a:t>
            </a:fld>
            <a:endParaRPr lang="en-US">
              <a:solidFill>
                <a:srgbClr val="424456"/>
              </a:solidFill>
            </a:endParaRPr>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4BCB1FF6-7F0E-46A9-B650-0E9246805667}" type="slidenum">
              <a:rPr lang="en-US" smtClean="0"/>
              <a:pPr/>
              <a:t>‹#›</a:t>
            </a:fld>
            <a:endParaRPr lang="en-US"/>
          </a:p>
        </p:txBody>
      </p:sp>
      <p:sp>
        <p:nvSpPr>
          <p:cNvPr id="14" name="Footer Placeholder 13"/>
          <p:cNvSpPr>
            <a:spLocks noGrp="1"/>
          </p:cNvSpPr>
          <p:nvPr>
            <p:ph type="ftr" sz="quarter" idx="12"/>
          </p:nvPr>
        </p:nvSpPr>
        <p:spPr/>
        <p:txBody>
          <a:bodyPr/>
          <a:lstStyle/>
          <a:p>
            <a:endParaRPr lang="en-US">
              <a:solidFill>
                <a:srgbClr val="424456"/>
              </a:solidFill>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3FF7FD95-E41F-4531-8805-C28EE70E3B3F}" type="datetimeFigureOut">
              <a:rPr lang="en-US" smtClean="0">
                <a:solidFill>
                  <a:srgbClr val="424456"/>
                </a:solidFill>
              </a:rPr>
              <a:pPr/>
              <a:t>12/6/2009</a:t>
            </a:fld>
            <a:endParaRPr lang="en-US">
              <a:solidFill>
                <a:srgbClr val="424456"/>
              </a:solidFill>
            </a:endParaRPr>
          </a:p>
        </p:txBody>
      </p:sp>
      <p:sp>
        <p:nvSpPr>
          <p:cNvPr id="10" name="Slide Number Placeholder 9"/>
          <p:cNvSpPr>
            <a:spLocks noGrp="1"/>
          </p:cNvSpPr>
          <p:nvPr>
            <p:ph type="sldNum" sz="quarter" idx="16"/>
          </p:nvPr>
        </p:nvSpPr>
        <p:spPr/>
        <p:txBody>
          <a:bodyPr rtlCol="0"/>
          <a:lstStyle/>
          <a:p>
            <a:fld id="{4BCB1FF6-7F0E-46A9-B650-0E9246805667}"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solidFill>
                <a:srgbClr val="424456"/>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3FF7FD95-E41F-4531-8805-C28EE70E3B3F}" type="datetimeFigureOut">
              <a:rPr lang="en-US" smtClean="0">
                <a:solidFill>
                  <a:srgbClr val="424456"/>
                </a:solidFill>
              </a:rPr>
              <a:pPr/>
              <a:t>12/6/2009</a:t>
            </a:fld>
            <a:endParaRPr lang="en-US">
              <a:solidFill>
                <a:srgbClr val="424456"/>
              </a:solidFill>
            </a:endParaRPr>
          </a:p>
        </p:txBody>
      </p:sp>
      <p:sp>
        <p:nvSpPr>
          <p:cNvPr id="12" name="Slide Number Placeholder 11"/>
          <p:cNvSpPr>
            <a:spLocks noGrp="1"/>
          </p:cNvSpPr>
          <p:nvPr>
            <p:ph type="sldNum" sz="quarter" idx="16"/>
          </p:nvPr>
        </p:nvSpPr>
        <p:spPr/>
        <p:txBody>
          <a:bodyPr rtlCol="0"/>
          <a:lstStyle/>
          <a:p>
            <a:fld id="{4BCB1FF6-7F0E-46A9-B650-0E9246805667}"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solidFill>
                <a:srgbClr val="424456"/>
              </a:solidFill>
            </a:endParaRP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FF7FD95-E41F-4531-8805-C28EE70E3B3F}" type="datetimeFigureOut">
              <a:rPr lang="en-US" smtClean="0">
                <a:solidFill>
                  <a:srgbClr val="424456"/>
                </a:solidFill>
              </a:rPr>
              <a:pPr/>
              <a:t>12/6/2009</a:t>
            </a:fld>
            <a:endParaRPr lang="en-US">
              <a:solidFill>
                <a:srgbClr val="424456"/>
              </a:solidFill>
            </a:endParaRPr>
          </a:p>
        </p:txBody>
      </p:sp>
      <p:sp>
        <p:nvSpPr>
          <p:cNvPr id="4" name="Footer Placeholder 3"/>
          <p:cNvSpPr>
            <a:spLocks noGrp="1"/>
          </p:cNvSpPr>
          <p:nvPr>
            <p:ph type="ftr" sz="quarter" idx="11"/>
          </p:nvPr>
        </p:nvSpPr>
        <p:spPr/>
        <p:txBody>
          <a:bodyPr/>
          <a:lstStyle/>
          <a:p>
            <a:endParaRPr lang="en-US">
              <a:solidFill>
                <a:srgbClr val="424456"/>
              </a:solidFill>
            </a:endParaRP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BCB1FF6-7F0E-46A9-B650-0E9246805667}"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F7FD95-E41F-4531-8805-C28EE70E3B3F}" type="datetimeFigureOut">
              <a:rPr lang="en-US" smtClean="0">
                <a:solidFill>
                  <a:srgbClr val="424456"/>
                </a:solidFill>
              </a:rPr>
              <a:pPr/>
              <a:t>12/6/2009</a:t>
            </a:fld>
            <a:endParaRPr lang="en-US">
              <a:solidFill>
                <a:srgbClr val="424456"/>
              </a:solidFill>
            </a:endParaRPr>
          </a:p>
        </p:txBody>
      </p:sp>
      <p:sp>
        <p:nvSpPr>
          <p:cNvPr id="3" name="Footer Placeholder 2"/>
          <p:cNvSpPr>
            <a:spLocks noGrp="1"/>
          </p:cNvSpPr>
          <p:nvPr>
            <p:ph type="ftr" sz="quarter" idx="11"/>
          </p:nvPr>
        </p:nvSpPr>
        <p:spPr/>
        <p:txBody>
          <a:bodyPr/>
          <a:lstStyle/>
          <a:p>
            <a:endParaRPr lang="en-US">
              <a:solidFill>
                <a:srgbClr val="424456"/>
              </a:solidFill>
            </a:endParaRP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4BCB1FF6-7F0E-46A9-B650-0E9246805667}" type="slidenum">
              <a:rPr lang="en-US" smtClean="0">
                <a:solidFill>
                  <a:srgbClr val="424456"/>
                </a:solidFill>
              </a:rPr>
              <a:pPr/>
              <a:t>‹#›</a:t>
            </a:fld>
            <a:endParaRPr lang="en-US">
              <a:solidFill>
                <a:srgbClr val="424456"/>
              </a:solidFil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FF7FD95-E41F-4531-8805-C28EE70E3B3F}" type="datetimeFigureOut">
              <a:rPr lang="en-US" smtClean="0">
                <a:solidFill>
                  <a:srgbClr val="424456"/>
                </a:solidFill>
              </a:rPr>
              <a:pPr/>
              <a:t>12/6/2009</a:t>
            </a:fld>
            <a:endParaRPr lang="en-US">
              <a:solidFill>
                <a:srgbClr val="424456"/>
              </a:solidFill>
            </a:endParaRPr>
          </a:p>
        </p:txBody>
      </p:sp>
      <p:sp>
        <p:nvSpPr>
          <p:cNvPr id="6" name="Footer Placeholder 5"/>
          <p:cNvSpPr>
            <a:spLocks noGrp="1"/>
          </p:cNvSpPr>
          <p:nvPr>
            <p:ph type="ftr" sz="quarter" idx="11"/>
          </p:nvPr>
        </p:nvSpPr>
        <p:spPr/>
        <p:txBody>
          <a:bodyPr/>
          <a:lstStyle/>
          <a:p>
            <a:endParaRPr lang="en-US">
              <a:solidFill>
                <a:srgbClr val="424456"/>
              </a:solidFill>
            </a:endParaRP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4BCB1FF6-7F0E-46A9-B650-0E9246805667}"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FF7FD95-E41F-4531-8805-C28EE70E3B3F}" type="datetimeFigureOut">
              <a:rPr lang="en-US" smtClean="0"/>
              <a:pPr/>
              <a:t>12/6/2009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4BCB1FF6-7F0E-46A9-B650-0E9246805667}" type="slidenum">
              <a:rPr lang="en-US" smtClean="0"/>
              <a:pPr/>
              <a:t>‹#›</a:t>
            </a:fld>
            <a:endParaRPr lang="en-US"/>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Date Placeholder 11"/>
          <p:cNvSpPr>
            <a:spLocks noGrp="1"/>
          </p:cNvSpPr>
          <p:nvPr>
            <p:ph type="dt" sz="half" idx="10"/>
          </p:nvPr>
        </p:nvSpPr>
        <p:spPr>
          <a:xfrm>
            <a:off x="6248400" y="6248400"/>
            <a:ext cx="2667000" cy="365125"/>
          </a:xfrm>
        </p:spPr>
        <p:txBody>
          <a:bodyPr rtlCol="0"/>
          <a:lstStyle/>
          <a:p>
            <a:fld id="{3FF7FD95-E41F-4531-8805-C28EE70E3B3F}" type="datetimeFigureOut">
              <a:rPr lang="en-US" smtClean="0">
                <a:solidFill>
                  <a:srgbClr val="424456"/>
                </a:solidFill>
              </a:rPr>
              <a:pPr/>
              <a:t>12/6/2009</a:t>
            </a:fld>
            <a:endParaRPr lang="en-US">
              <a:solidFill>
                <a:srgbClr val="424456"/>
              </a:solidFill>
            </a:endParaRPr>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4BCB1FF6-7F0E-46A9-B650-0E9246805667}"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solidFill>
                <a:srgbClr val="424456"/>
              </a:solidFill>
            </a:endParaRP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F7FD95-E41F-4531-8805-C28EE70E3B3F}" type="datetimeFigureOut">
              <a:rPr lang="en-US" smtClean="0">
                <a:solidFill>
                  <a:srgbClr val="424456"/>
                </a:solidFill>
              </a:rPr>
              <a:pPr/>
              <a:t>12/6/2009</a:t>
            </a:fld>
            <a:endParaRPr lang="en-US">
              <a:solidFill>
                <a:srgbClr val="424456"/>
              </a:solidFill>
            </a:endParaRPr>
          </a:p>
        </p:txBody>
      </p:sp>
      <p:sp>
        <p:nvSpPr>
          <p:cNvPr id="5" name="Footer Placeholder 4"/>
          <p:cNvSpPr>
            <a:spLocks noGrp="1"/>
          </p:cNvSpPr>
          <p:nvPr>
            <p:ph type="ftr" sz="quarter" idx="11"/>
          </p:nvPr>
        </p:nvSpPr>
        <p:spPr/>
        <p:txBody>
          <a:bodyPr/>
          <a:lstStyle/>
          <a:p>
            <a:endParaRPr lang="en-US">
              <a:solidFill>
                <a:srgbClr val="424456"/>
              </a:solidFill>
            </a:endParaRPr>
          </a:p>
        </p:txBody>
      </p:sp>
      <p:sp>
        <p:nvSpPr>
          <p:cNvPr id="6" name="Slide Number Placeholder 5"/>
          <p:cNvSpPr>
            <a:spLocks noGrp="1"/>
          </p:cNvSpPr>
          <p:nvPr>
            <p:ph type="sldNum" sz="quarter" idx="12"/>
          </p:nvPr>
        </p:nvSpPr>
        <p:spPr/>
        <p:txBody>
          <a:bodyPr/>
          <a:lstStyle/>
          <a:p>
            <a:fld id="{4BCB1FF6-7F0E-46A9-B650-0E9246805667}"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3FF7FD95-E41F-4531-8805-C28EE70E3B3F}" type="datetimeFigureOut">
              <a:rPr lang="en-US" smtClean="0">
                <a:solidFill>
                  <a:srgbClr val="424456"/>
                </a:solidFill>
              </a:rPr>
              <a:pPr/>
              <a:t>12/6/2009</a:t>
            </a:fld>
            <a:endParaRPr lang="en-US">
              <a:solidFill>
                <a:srgbClr val="424456"/>
              </a:solidFill>
            </a:endParaRPr>
          </a:p>
        </p:txBody>
      </p:sp>
      <p:sp>
        <p:nvSpPr>
          <p:cNvPr id="5" name="Footer Placeholder 4"/>
          <p:cNvSpPr>
            <a:spLocks noGrp="1"/>
          </p:cNvSpPr>
          <p:nvPr>
            <p:ph type="ftr" sz="quarter" idx="11"/>
          </p:nvPr>
        </p:nvSpPr>
        <p:spPr>
          <a:xfrm>
            <a:off x="457201" y="6248207"/>
            <a:ext cx="5573483" cy="365125"/>
          </a:xfrm>
        </p:spPr>
        <p:txBody>
          <a:bodyPr/>
          <a:lstStyle/>
          <a:p>
            <a:endParaRPr lang="en-US">
              <a:solidFill>
                <a:srgbClr val="424456"/>
              </a:solidFill>
            </a:endParaRPr>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6" name="Slide Number Placeholder 5"/>
          <p:cNvSpPr>
            <a:spLocks noGrp="1"/>
          </p:cNvSpPr>
          <p:nvPr>
            <p:ph type="sldNum" sz="quarter" idx="12"/>
          </p:nvPr>
        </p:nvSpPr>
        <p:spPr>
          <a:xfrm rot="5400000">
            <a:off x="5989638" y="144462"/>
            <a:ext cx="533400" cy="244476"/>
          </a:xfrm>
        </p:spPr>
        <p:txBody>
          <a:bodyPr/>
          <a:lstStyle/>
          <a:p>
            <a:fld id="{4BCB1FF6-7F0E-46A9-B650-0E9246805667}"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3FF7FD95-E41F-4531-8805-C28EE70E3B3F}" type="datetimeFigureOut">
              <a:rPr lang="en-US" smtClean="0"/>
              <a:pPr/>
              <a:t>12/6/2009</a:t>
            </a:fld>
            <a:endParaRPr lang="en-US"/>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4BCB1FF6-7F0E-46A9-B650-0E9246805667}" type="slidenum">
              <a:rPr lang="en-US" smtClean="0"/>
              <a:pPr/>
              <a:t>‹#›</a:t>
            </a:fld>
            <a:endParaRPr lang="en-US"/>
          </a:p>
        </p:txBody>
      </p:sp>
      <p:sp>
        <p:nvSpPr>
          <p:cNvPr id="14" name="Footer Placeholder 13"/>
          <p:cNvSpPr>
            <a:spLocks noGrp="1"/>
          </p:cNvSpPr>
          <p:nvPr>
            <p:ph type="ftr" sz="quarter" idx="12"/>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3FF7FD95-E41F-4531-8805-C28EE70E3B3F}" type="datetimeFigureOut">
              <a:rPr lang="en-US" smtClean="0"/>
              <a:pPr/>
              <a:t>12/6/2009</a:t>
            </a:fld>
            <a:endParaRPr lang="en-US"/>
          </a:p>
        </p:txBody>
      </p:sp>
      <p:sp>
        <p:nvSpPr>
          <p:cNvPr id="10" name="Slide Number Placeholder 9"/>
          <p:cNvSpPr>
            <a:spLocks noGrp="1"/>
          </p:cNvSpPr>
          <p:nvPr>
            <p:ph type="sldNum" sz="quarter" idx="16"/>
          </p:nvPr>
        </p:nvSpPr>
        <p:spPr/>
        <p:txBody>
          <a:bodyPr rtlCol="0"/>
          <a:lstStyle/>
          <a:p>
            <a:fld id="{4BCB1FF6-7F0E-46A9-B650-0E9246805667}" type="slidenum">
              <a:rPr lang="en-US" smtClean="0"/>
              <a:pPr/>
              <a:t>‹#›</a:t>
            </a:fld>
            <a:endParaRPr lang="en-US"/>
          </a:p>
        </p:txBody>
      </p:sp>
      <p:sp>
        <p:nvSpPr>
          <p:cNvPr id="12" name="Footer Placeholder 11"/>
          <p:cNvSpPr>
            <a:spLocks noGrp="1"/>
          </p:cNvSpPr>
          <p:nvPr>
            <p:ph type="ftr" sz="quarter" idx="17"/>
          </p:nvPr>
        </p:nvSpPr>
        <p:spPr/>
        <p:txBody>
          <a:bodyPr rtlCol="0"/>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3FF7FD95-E41F-4531-8805-C28EE70E3B3F}" type="datetimeFigureOut">
              <a:rPr lang="en-US" smtClean="0"/>
              <a:pPr/>
              <a:t>12/6/2009</a:t>
            </a:fld>
            <a:endParaRPr lang="en-US"/>
          </a:p>
        </p:txBody>
      </p:sp>
      <p:sp>
        <p:nvSpPr>
          <p:cNvPr id="12" name="Slide Number Placeholder 11"/>
          <p:cNvSpPr>
            <a:spLocks noGrp="1"/>
          </p:cNvSpPr>
          <p:nvPr>
            <p:ph type="sldNum" sz="quarter" idx="16"/>
          </p:nvPr>
        </p:nvSpPr>
        <p:spPr/>
        <p:txBody>
          <a:bodyPr rtlCol="0"/>
          <a:lstStyle/>
          <a:p>
            <a:fld id="{4BCB1FF6-7F0E-46A9-B650-0E9246805667}" type="slidenum">
              <a:rPr lang="en-US" smtClean="0"/>
              <a:pPr/>
              <a:t>‹#›</a:t>
            </a:fld>
            <a:endParaRPr lang="en-US"/>
          </a:p>
        </p:txBody>
      </p:sp>
      <p:sp>
        <p:nvSpPr>
          <p:cNvPr id="14" name="Footer Placeholder 13"/>
          <p:cNvSpPr>
            <a:spLocks noGrp="1"/>
          </p:cNvSpPr>
          <p:nvPr>
            <p:ph type="ftr" sz="quarter" idx="17"/>
          </p:nvPr>
        </p:nvSpPr>
        <p:spPr/>
        <p:txBody>
          <a:bodyPr rtlCol="0"/>
          <a:lstStyle/>
          <a:p>
            <a:endParaRPr lang="en-US"/>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FF7FD95-E41F-4531-8805-C28EE70E3B3F}" type="datetimeFigureOut">
              <a:rPr lang="en-US" smtClean="0"/>
              <a:pPr/>
              <a:t>12/6/2009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4BCB1FF6-7F0E-46A9-B650-0E924680566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F7FD95-E41F-4531-8805-C28EE70E3B3F}" type="datetimeFigureOut">
              <a:rPr lang="en-US" smtClean="0"/>
              <a:pPr/>
              <a:t>12/6/2009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4BCB1FF6-7F0E-46A9-B650-0E924680566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FF7FD95-E41F-4531-8805-C28EE70E3B3F}" type="datetimeFigureOut">
              <a:rPr lang="en-US" smtClean="0"/>
              <a:pPr/>
              <a:t>12/6/2009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4BCB1FF6-7F0E-46A9-B650-0E9246805667}" type="slidenum">
              <a:rPr lang="en-US" smtClean="0"/>
              <a:pPr/>
              <a:t>‹#›</a:t>
            </a:fld>
            <a:endParaRPr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3FF7FD95-E41F-4531-8805-C28EE70E3B3F}" type="datetimeFigureOut">
              <a:rPr lang="en-US" smtClean="0"/>
              <a:pPr/>
              <a:t>12/6/2009</a:t>
            </a:fld>
            <a:endParaRPr lang="en-US"/>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4BCB1FF6-7F0E-46A9-B650-0E9246805667}" type="slidenum">
              <a:rPr lang="en-US" smtClean="0"/>
              <a:pPr/>
              <a:t>‹#›</a:t>
            </a:fld>
            <a:endParaRPr lang="en-US"/>
          </a:p>
        </p:txBody>
      </p:sp>
      <p:sp>
        <p:nvSpPr>
          <p:cNvPr id="14" name="Footer Placeholder 13"/>
          <p:cNvSpPr>
            <a:spLocks noGrp="1"/>
          </p:cNvSpPr>
          <p:nvPr>
            <p:ph type="ftr" sz="quarter" idx="12"/>
          </p:nvPr>
        </p:nvSpPr>
        <p:spPr>
          <a:xfrm>
            <a:off x="1600200" y="6248206"/>
            <a:ext cx="4572000" cy="365125"/>
          </a:xfrm>
        </p:spPr>
        <p:txBody>
          <a:bodyPr rtlCol="0"/>
          <a:lstStyle/>
          <a:p>
            <a:endParaRPr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fontAlgn="base">
              <a:spcBef>
                <a:spcPct val="0"/>
              </a:spcBef>
              <a:spcAft>
                <a:spcPct val="0"/>
              </a:spcAft>
              <a:defRPr/>
            </a:pPr>
            <a:endParaRPr lang="en-US">
              <a:solidFill>
                <a:srgbClr val="FFFFFF"/>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fontAlgn="base">
              <a:spcBef>
                <a:spcPct val="0"/>
              </a:spcBef>
              <a:spcAft>
                <a:spcPct val="0"/>
              </a:spcAft>
              <a:defRPr/>
            </a:pPr>
            <a:endParaRPr lang="en-US">
              <a:solidFill>
                <a:srgbClr val="FFFFFF"/>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algn="ctr" eaLnBrk="1" latinLnBrk="0" hangingPunct="1"/>
            <a:fld id="{F0C94032-CD4C-4C25-B0C2-CEC720522D92}" type="slidenum">
              <a:rPr kumimoji="0" lang="en-US" smtClean="0"/>
              <a:pPr algn="ctr" eaLnBrk="1" latinLnBrk="0" hangingPunct="1"/>
              <a:t>‹#›</a:t>
            </a:fld>
            <a:endParaRPr kumimoji="0" lang="en-US" sz="1400" b="1" dirty="0">
              <a:solidFill>
                <a:srgbClr val="FFFFFF"/>
              </a:solidFill>
            </a:endParaRPr>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fontAlgn="base">
              <a:spcBef>
                <a:spcPct val="0"/>
              </a:spcBef>
              <a:spcAft>
                <a:spcPct val="0"/>
              </a:spcAft>
              <a:defRPr/>
            </a:pPr>
            <a:endParaRPr lang="en-US">
              <a:solidFill>
                <a:srgbClr val="FFFFFF"/>
              </a:solidFill>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fontAlgn="base">
              <a:spcBef>
                <a:spcPct val="0"/>
              </a:spcBef>
              <a:spcAft>
                <a:spcPct val="0"/>
              </a:spcAft>
              <a:defRPr/>
            </a:pPr>
            <a:endParaRPr lang="en-US">
              <a:solidFill>
                <a:srgbClr val="FFFFFF"/>
              </a:solidFill>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F0C94032-CD4C-4C25-B0C2-CEC720522D92}"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Excel_97-2003_Worksheet1.xls"/></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7" Type="http://schemas.openxmlformats.org/officeDocument/2006/relationships/package" Target="../embeddings/Microsoft_Office_PowerPoint_Slide8.sldx"/><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package" Target="../embeddings/Microsoft_Office_PowerPoint_Slide7.sldx"/><Relationship Id="rId5" Type="http://schemas.openxmlformats.org/officeDocument/2006/relationships/package" Target="../embeddings/Microsoft_Office_PowerPoint_Slide6.sldx"/><Relationship Id="rId4" Type="http://schemas.openxmlformats.org/officeDocument/2006/relationships/oleObject" Target="../embeddings/Microsoft_Office_Excel_97-2003_Worksheet2.xls"/></Relationships>
</file>

<file path=ppt/slides/_rels/slide2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27.xml"/><Relationship Id="rId1" Type="http://schemas.openxmlformats.org/officeDocument/2006/relationships/slideLayout" Target="../slideLayouts/slideLayout13.xml"/><Relationship Id="rId4" Type="http://schemas.openxmlformats.org/officeDocument/2006/relationships/chart" Target="../charts/chart7.xml"/></Relationships>
</file>

<file path=ppt/slides/_rels/slide28.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19.jpeg"/></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Health equity: </a:t>
            </a:r>
            <a:br>
              <a:rPr lang="en-US" dirty="0" smtClean="0"/>
            </a:br>
            <a:r>
              <a:rPr lang="en-US" dirty="0" smtClean="0"/>
              <a:t>The Indian Context</a:t>
            </a:r>
            <a:endParaRPr lang="en-US" dirty="0"/>
          </a:p>
        </p:txBody>
      </p:sp>
      <p:sp>
        <p:nvSpPr>
          <p:cNvPr id="3" name="Subtitle 2"/>
          <p:cNvSpPr>
            <a:spLocks noGrp="1"/>
          </p:cNvSpPr>
          <p:nvPr>
            <p:ph type="subTitle" idx="1"/>
          </p:nvPr>
        </p:nvSpPr>
        <p:spPr/>
        <p:txBody>
          <a:bodyPr/>
          <a:lstStyle/>
          <a:p>
            <a:r>
              <a:rPr lang="en-US" dirty="0" err="1" smtClean="0"/>
              <a:t>Subodh</a:t>
            </a:r>
            <a:r>
              <a:rPr lang="en-US" dirty="0" smtClean="0"/>
              <a:t> S Gupta</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Percent population below poverty line (GOI data)</a:t>
            </a:r>
            <a:endParaRPr lang="en-US" dirty="0"/>
          </a:p>
        </p:txBody>
      </p:sp>
      <p:pic>
        <p:nvPicPr>
          <p:cNvPr id="26626" name="Picture 2" descr="File:BPL Data GOI.png"/>
          <p:cNvPicPr>
            <a:picLocks noChangeAspect="1" noChangeArrowheads="1"/>
          </p:cNvPicPr>
          <p:nvPr/>
        </p:nvPicPr>
        <p:blipFill>
          <a:blip r:embed="rId3" cstate="print"/>
          <a:srcRect t="7035"/>
          <a:stretch>
            <a:fillRect/>
          </a:stretch>
        </p:blipFill>
        <p:spPr bwMode="auto">
          <a:xfrm>
            <a:off x="0" y="1571612"/>
            <a:ext cx="9144000" cy="5286388"/>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normAutofit/>
          </a:bodyPr>
          <a:lstStyle/>
          <a:p>
            <a:r>
              <a:rPr lang="en-US"/>
              <a:t>The Political Economy Context</a:t>
            </a:r>
          </a:p>
        </p:txBody>
      </p:sp>
      <p:sp>
        <p:nvSpPr>
          <p:cNvPr id="29699" name="Rectangle 3"/>
          <p:cNvSpPr>
            <a:spLocks noGrp="1" noChangeArrowheads="1"/>
          </p:cNvSpPr>
          <p:nvPr>
            <p:ph sz="quarter" idx="1"/>
          </p:nvPr>
        </p:nvSpPr>
        <p:spPr>
          <a:xfrm>
            <a:off x="457200" y="1719263"/>
            <a:ext cx="8534400" cy="4986337"/>
          </a:xfrm>
        </p:spPr>
        <p:txBody>
          <a:bodyPr>
            <a:normAutofit/>
          </a:bodyPr>
          <a:lstStyle/>
          <a:p>
            <a:pPr>
              <a:lnSpc>
                <a:spcPct val="90000"/>
              </a:lnSpc>
            </a:pPr>
            <a:r>
              <a:rPr lang="en-GB" dirty="0" smtClean="0"/>
              <a:t>Second most populous country</a:t>
            </a:r>
          </a:p>
          <a:p>
            <a:pPr>
              <a:lnSpc>
                <a:spcPct val="90000"/>
              </a:lnSpc>
            </a:pPr>
            <a:r>
              <a:rPr lang="en-GB" dirty="0" smtClean="0"/>
              <a:t>A </a:t>
            </a:r>
            <a:r>
              <a:rPr lang="en-GB" dirty="0"/>
              <a:t>democratic federal </a:t>
            </a:r>
            <a:r>
              <a:rPr lang="en-GB" dirty="0" smtClean="0"/>
              <a:t>structure; subdivided into states and </a:t>
            </a:r>
            <a:r>
              <a:rPr lang="en-GB" dirty="0" err="1" smtClean="0"/>
              <a:t>Uts</a:t>
            </a:r>
            <a:r>
              <a:rPr lang="en-GB" dirty="0" smtClean="0"/>
              <a:t>; further into districts</a:t>
            </a:r>
          </a:p>
          <a:p>
            <a:pPr>
              <a:lnSpc>
                <a:spcPct val="90000"/>
              </a:lnSpc>
            </a:pPr>
            <a:r>
              <a:rPr lang="en-GB" dirty="0" smtClean="0"/>
              <a:t>Local levels of governance (</a:t>
            </a:r>
            <a:r>
              <a:rPr lang="en-GB" dirty="0" err="1" smtClean="0"/>
              <a:t>Panchayat</a:t>
            </a:r>
            <a:r>
              <a:rPr lang="en-GB" dirty="0" smtClean="0"/>
              <a:t> Raj)</a:t>
            </a:r>
          </a:p>
          <a:p>
            <a:pPr>
              <a:lnSpc>
                <a:spcPct val="90000"/>
              </a:lnSpc>
            </a:pPr>
            <a:r>
              <a:rPr lang="en-GB" dirty="0" smtClean="0"/>
              <a:t>Health – a state subject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err="1" smtClean="0"/>
              <a:t>Alapuzzha</a:t>
            </a:r>
            <a:r>
              <a:rPr lang="en-US" dirty="0" smtClean="0"/>
              <a:t> in Kerala Vs. </a:t>
            </a:r>
            <a:br>
              <a:rPr lang="en-US" dirty="0" smtClean="0"/>
            </a:br>
            <a:r>
              <a:rPr lang="en-US" dirty="0" err="1" smtClean="0"/>
              <a:t>Kishanganj</a:t>
            </a:r>
            <a:r>
              <a:rPr lang="en-US" dirty="0" smtClean="0"/>
              <a:t> in Bihar</a:t>
            </a:r>
            <a:endParaRPr lang="en-US" dirty="0"/>
          </a:p>
        </p:txBody>
      </p:sp>
      <p:grpSp>
        <p:nvGrpSpPr>
          <p:cNvPr id="8" name="Group 7"/>
          <p:cNvGrpSpPr/>
          <p:nvPr/>
        </p:nvGrpSpPr>
        <p:grpSpPr>
          <a:xfrm>
            <a:off x="500033" y="1357298"/>
            <a:ext cx="8358247" cy="5311332"/>
            <a:chOff x="500033" y="1357298"/>
            <a:chExt cx="8358247" cy="5311332"/>
          </a:xfrm>
        </p:grpSpPr>
        <p:pic>
          <p:nvPicPr>
            <p:cNvPr id="32770" name="Picture 2"/>
            <p:cNvPicPr>
              <a:picLocks noChangeAspect="1" noChangeArrowheads="1"/>
            </p:cNvPicPr>
            <p:nvPr/>
          </p:nvPicPr>
          <p:blipFill>
            <a:blip r:embed="rId3" cstate="print"/>
            <a:srcRect l="32958" t="16250" r="35547" b="10000"/>
            <a:stretch>
              <a:fillRect/>
            </a:stretch>
          </p:blipFill>
          <p:spPr bwMode="auto">
            <a:xfrm>
              <a:off x="500033" y="1571611"/>
              <a:ext cx="3714777" cy="5097019"/>
            </a:xfrm>
            <a:prstGeom prst="rect">
              <a:avLst/>
            </a:prstGeom>
            <a:noFill/>
            <a:ln w="9525">
              <a:noFill/>
              <a:miter lim="800000"/>
              <a:headEnd/>
              <a:tailEnd/>
            </a:ln>
          </p:spPr>
        </p:pic>
        <p:pic>
          <p:nvPicPr>
            <p:cNvPr id="32771" name="Picture 3"/>
            <p:cNvPicPr>
              <a:picLocks noChangeAspect="1" noChangeArrowheads="1"/>
            </p:cNvPicPr>
            <p:nvPr/>
          </p:nvPicPr>
          <p:blipFill>
            <a:blip r:embed="rId4" cstate="print"/>
            <a:srcRect l="30957" t="13750" r="33154" b="10000"/>
            <a:stretch>
              <a:fillRect/>
            </a:stretch>
          </p:blipFill>
          <p:spPr bwMode="auto">
            <a:xfrm>
              <a:off x="4786314" y="1571612"/>
              <a:ext cx="4071966" cy="5069182"/>
            </a:xfrm>
            <a:prstGeom prst="rect">
              <a:avLst/>
            </a:prstGeom>
            <a:noFill/>
            <a:ln w="9525">
              <a:noFill/>
              <a:miter lim="800000"/>
              <a:headEnd/>
              <a:tailEnd/>
            </a:ln>
          </p:spPr>
        </p:pic>
        <p:sp>
          <p:nvSpPr>
            <p:cNvPr id="6" name="Rectangle 5"/>
            <p:cNvSpPr/>
            <p:nvPr/>
          </p:nvSpPr>
          <p:spPr>
            <a:xfrm>
              <a:off x="1428728" y="1357298"/>
              <a:ext cx="2071702" cy="7143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4929190" y="1500174"/>
              <a:ext cx="2071702" cy="64294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normAutofit fontScale="90000"/>
          </a:bodyPr>
          <a:lstStyle/>
          <a:p>
            <a:r>
              <a:rPr lang="en-GB" dirty="0" smtClean="0"/>
              <a:t>Characteristics of Indian </a:t>
            </a:r>
            <a:r>
              <a:rPr lang="en-GB" dirty="0"/>
              <a:t>Health System</a:t>
            </a:r>
            <a:endParaRPr lang="en-US" dirty="0"/>
          </a:p>
        </p:txBody>
      </p:sp>
      <p:sp>
        <p:nvSpPr>
          <p:cNvPr id="11267" name="Rectangle 3"/>
          <p:cNvSpPr>
            <a:spLocks noGrp="1" noChangeArrowheads="1"/>
          </p:cNvSpPr>
          <p:nvPr>
            <p:ph sz="quarter" idx="1"/>
          </p:nvPr>
        </p:nvSpPr>
        <p:spPr>
          <a:xfrm>
            <a:off x="685800" y="1828800"/>
            <a:ext cx="7696200" cy="4800600"/>
          </a:xfrm>
        </p:spPr>
        <p:txBody>
          <a:bodyPr>
            <a:normAutofit/>
          </a:bodyPr>
          <a:lstStyle/>
          <a:p>
            <a:r>
              <a:rPr lang="en-GB" sz="3400" dirty="0"/>
              <a:t>Complex mixed health </a:t>
            </a:r>
            <a:r>
              <a:rPr lang="en-GB" sz="3400" dirty="0" smtClean="0"/>
              <a:t>system - </a:t>
            </a:r>
            <a:r>
              <a:rPr lang="en-GB" sz="3600" dirty="0" smtClean="0"/>
              <a:t>Tax based health finance system with small health insurance sector</a:t>
            </a:r>
          </a:p>
          <a:p>
            <a:pPr>
              <a:buFont typeface="Wingdings" pitchFamily="2" charset="2"/>
              <a:buNone/>
            </a:pPr>
            <a:endParaRPr lang="en-GB" sz="3400" dirty="0"/>
          </a:p>
          <a:p>
            <a:pPr>
              <a:buFontTx/>
              <a:buNone/>
            </a:pPr>
            <a:r>
              <a:rPr lang="en-GB" sz="3400" dirty="0"/>
              <a:t>  </a:t>
            </a:r>
            <a:r>
              <a:rPr lang="en-GB" sz="3400" dirty="0">
                <a:solidFill>
                  <a:srgbClr val="0070C0"/>
                </a:solidFill>
              </a:rPr>
              <a:t>- Publicly financed government   </a:t>
            </a:r>
          </a:p>
          <a:p>
            <a:pPr>
              <a:buFontTx/>
              <a:buNone/>
            </a:pPr>
            <a:r>
              <a:rPr lang="en-GB" sz="3400" dirty="0">
                <a:solidFill>
                  <a:srgbClr val="0070C0"/>
                </a:solidFill>
              </a:rPr>
              <a:t>     health system </a:t>
            </a:r>
          </a:p>
          <a:p>
            <a:pPr>
              <a:buFontTx/>
              <a:buNone/>
            </a:pPr>
            <a:r>
              <a:rPr lang="en-GB" sz="3400" dirty="0">
                <a:solidFill>
                  <a:srgbClr val="0070C0"/>
                </a:solidFill>
              </a:rPr>
              <a:t>  - Fee-levying private health </a:t>
            </a:r>
            <a:r>
              <a:rPr lang="en-GB" sz="3400" dirty="0" smtClean="0">
                <a:solidFill>
                  <a:srgbClr val="0070C0"/>
                </a:solidFill>
              </a:rPr>
              <a:t>sector</a:t>
            </a:r>
          </a:p>
          <a:p>
            <a:pPr>
              <a:buFontTx/>
              <a:buNone/>
            </a:pPr>
            <a:endParaRPr lang="en-US" sz="3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Expenditure in India</a:t>
            </a:r>
            <a:endParaRPr lang="en-IN" dirty="0"/>
          </a:p>
        </p:txBody>
      </p:sp>
      <p:pic>
        <p:nvPicPr>
          <p:cNvPr id="2050" name="Picture 2"/>
          <p:cNvPicPr>
            <a:picLocks noChangeAspect="1" noChangeArrowheads="1"/>
          </p:cNvPicPr>
          <p:nvPr/>
        </p:nvPicPr>
        <p:blipFill>
          <a:blip r:embed="rId3" cstate="print"/>
          <a:srcRect/>
          <a:stretch>
            <a:fillRect/>
          </a:stretch>
        </p:blipFill>
        <p:spPr bwMode="auto">
          <a:xfrm>
            <a:off x="1475281" y="1500174"/>
            <a:ext cx="5882801" cy="5124471"/>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Sources of Health Care Financing in Different Countries</a:t>
            </a:r>
            <a:endParaRPr lang="en-IN" dirty="0"/>
          </a:p>
        </p:txBody>
      </p:sp>
      <p:pic>
        <p:nvPicPr>
          <p:cNvPr id="1026" name="Picture 2"/>
          <p:cNvPicPr>
            <a:picLocks noChangeAspect="1" noChangeArrowheads="1"/>
          </p:cNvPicPr>
          <p:nvPr/>
        </p:nvPicPr>
        <p:blipFill>
          <a:blip r:embed="rId3" cstate="print"/>
          <a:srcRect/>
          <a:stretch>
            <a:fillRect/>
          </a:stretch>
        </p:blipFill>
        <p:spPr bwMode="auto">
          <a:xfrm>
            <a:off x="71406" y="1624034"/>
            <a:ext cx="9001156" cy="4876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Financial Protection in Health</a:t>
            </a:r>
            <a:endParaRPr lang="en-IN" dirty="0"/>
          </a:p>
        </p:txBody>
      </p:sp>
      <p:sp>
        <p:nvSpPr>
          <p:cNvPr id="3" name="Content Placeholder 2"/>
          <p:cNvSpPr>
            <a:spLocks noGrp="1"/>
          </p:cNvSpPr>
          <p:nvPr>
            <p:ph sz="quarter" idx="1"/>
          </p:nvPr>
        </p:nvSpPr>
        <p:spPr/>
        <p:txBody>
          <a:bodyPr>
            <a:normAutofit/>
          </a:bodyPr>
          <a:lstStyle/>
          <a:p>
            <a:r>
              <a:rPr lang="en-IN" dirty="0" smtClean="0"/>
              <a:t>Individuals should be able to access health care when they need it and not be prevented from doing so by excessive cost. </a:t>
            </a:r>
          </a:p>
          <a:p>
            <a:r>
              <a:rPr lang="en-IN" dirty="0" smtClean="0"/>
              <a:t>When they do access health care, they should not incur costs that prevent them from obtaining other basic household necessities such as food, education and shelter. </a:t>
            </a:r>
          </a:p>
          <a:p>
            <a:endParaRPr lang="en-IN"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Catastrophic Health Expenditure</a:t>
            </a:r>
            <a:endParaRPr lang="en-IN" dirty="0"/>
          </a:p>
        </p:txBody>
      </p:sp>
      <p:sp>
        <p:nvSpPr>
          <p:cNvPr id="3" name="Content Placeholder 2"/>
          <p:cNvSpPr>
            <a:spLocks noGrp="1"/>
          </p:cNvSpPr>
          <p:nvPr>
            <p:ph sz="quarter" idx="1"/>
          </p:nvPr>
        </p:nvSpPr>
        <p:spPr/>
        <p:txBody>
          <a:bodyPr>
            <a:normAutofit fontScale="92500" lnSpcReduction="20000"/>
          </a:bodyPr>
          <a:lstStyle/>
          <a:p>
            <a:r>
              <a:rPr lang="en-IN" dirty="0" smtClean="0"/>
              <a:t>If health expenditures exceed a certain percentage of household income or capacity to pay, and therefore drive a household into poverty or prevent a household from buying other essential items including food and education. </a:t>
            </a:r>
          </a:p>
          <a:p>
            <a:r>
              <a:rPr lang="en-IN" dirty="0" smtClean="0">
                <a:solidFill>
                  <a:srgbClr val="0070C0"/>
                </a:solidFill>
              </a:rPr>
              <a:t>Twelve percent of households have catastrophic health expenditure. </a:t>
            </a:r>
          </a:p>
          <a:p>
            <a:r>
              <a:rPr lang="en-IN" dirty="0" smtClean="0">
                <a:solidFill>
                  <a:srgbClr val="0070C0"/>
                </a:solidFill>
              </a:rPr>
              <a:t>About a third of poor households have catastrophic health expenditure. </a:t>
            </a:r>
          </a:p>
          <a:p>
            <a:r>
              <a:rPr lang="en-IN" dirty="0" smtClean="0">
                <a:solidFill>
                  <a:srgbClr val="0070C0"/>
                </a:solidFill>
              </a:rPr>
              <a:t>Impoverishment due to catastrophic health expenditure is higher (about half) among middle economic status households.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smtClean="0"/>
              <a:t>Percent of Households Compromising or Postponing Consumption Decisions after Seeking Inpatient Care</a:t>
            </a:r>
            <a:br>
              <a:rPr lang="en-US" sz="2800" b="1" dirty="0" smtClean="0"/>
            </a:br>
            <a:r>
              <a:rPr lang="en-US" sz="2400" b="1" i="1" dirty="0" smtClean="0"/>
              <a:t>(3 Districts, West Bengal)</a:t>
            </a:r>
            <a:endParaRPr lang="en-IN" sz="2400" b="1" i="1" dirty="0"/>
          </a:p>
        </p:txBody>
      </p:sp>
      <p:pic>
        <p:nvPicPr>
          <p:cNvPr id="4" name="Picture 3" descr="md107i2.bmp"/>
          <p:cNvPicPr>
            <a:picLocks noChangeAspect="1"/>
          </p:cNvPicPr>
          <p:nvPr/>
        </p:nvPicPr>
        <p:blipFill>
          <a:blip r:embed="rId3" cstate="print"/>
          <a:srcRect t="17959"/>
          <a:stretch>
            <a:fillRect/>
          </a:stretch>
        </p:blipFill>
        <p:spPr>
          <a:xfrm>
            <a:off x="422768" y="1500174"/>
            <a:ext cx="8364074" cy="5059043"/>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b="1" dirty="0" smtClean="0"/>
              <a:t>Relative Share of Sources of Financing to Pay for Inpatient Care</a:t>
            </a:r>
            <a:r>
              <a:rPr lang="en-US" sz="2800" dirty="0" smtClean="0"/>
              <a:t/>
            </a:r>
            <a:br>
              <a:rPr lang="en-US" sz="2800" dirty="0" smtClean="0"/>
            </a:br>
            <a:r>
              <a:rPr lang="en-US" sz="2000" b="1" i="1" dirty="0" smtClean="0"/>
              <a:t>(3 Districts, West Bengal)</a:t>
            </a:r>
            <a:endParaRPr lang="en-IN" sz="2800" b="1" i="1" dirty="0"/>
          </a:p>
        </p:txBody>
      </p:sp>
      <p:pic>
        <p:nvPicPr>
          <p:cNvPr id="4" name="Picture 3" descr="md107i3.gif"/>
          <p:cNvPicPr>
            <a:picLocks noChangeAspect="1"/>
          </p:cNvPicPr>
          <p:nvPr/>
        </p:nvPicPr>
        <p:blipFill>
          <a:blip r:embed="rId3" cstate="print"/>
          <a:srcRect t="13333"/>
          <a:stretch>
            <a:fillRect/>
          </a:stretch>
        </p:blipFill>
        <p:spPr>
          <a:xfrm>
            <a:off x="285720" y="1928802"/>
            <a:ext cx="8286808" cy="4643470"/>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Health Indicators among selected countries</a:t>
            </a:r>
            <a:endParaRPr lang="en-US" dirty="0"/>
          </a:p>
        </p:txBody>
      </p:sp>
      <p:graphicFrame>
        <p:nvGraphicFramePr>
          <p:cNvPr id="5" name="Table 4"/>
          <p:cNvGraphicFramePr>
            <a:graphicFrameLocks noGrp="1"/>
          </p:cNvGraphicFramePr>
          <p:nvPr/>
        </p:nvGraphicFramePr>
        <p:xfrm>
          <a:off x="642910" y="1571612"/>
          <a:ext cx="8429684" cy="5214952"/>
        </p:xfrm>
        <a:graphic>
          <a:graphicData uri="http://schemas.openxmlformats.org/drawingml/2006/table">
            <a:tbl>
              <a:tblPr firstRow="1" bandRow="1">
                <a:tableStyleId>{5C22544A-7EE6-4342-B048-85BDC9FD1C3A}</a:tableStyleId>
              </a:tblPr>
              <a:tblGrid>
                <a:gridCol w="2107421"/>
                <a:gridCol w="2107421"/>
                <a:gridCol w="2107421"/>
                <a:gridCol w="2107421"/>
              </a:tblGrid>
              <a:tr h="767622">
                <a:tc>
                  <a:txBody>
                    <a:bodyPr/>
                    <a:lstStyle/>
                    <a:p>
                      <a:r>
                        <a:rPr lang="en-US" dirty="0" smtClean="0"/>
                        <a:t>Country</a:t>
                      </a:r>
                      <a:endParaRPr lang="en-US" dirty="0"/>
                    </a:p>
                  </a:txBody>
                  <a:tcPr/>
                </a:tc>
                <a:tc>
                  <a:txBody>
                    <a:bodyPr/>
                    <a:lstStyle/>
                    <a:p>
                      <a:r>
                        <a:rPr lang="en-US" dirty="0" smtClean="0"/>
                        <a:t>IMR</a:t>
                      </a:r>
                      <a:r>
                        <a:rPr lang="en-US" baseline="0" dirty="0" smtClean="0"/>
                        <a:t> (per 1000 LB)</a:t>
                      </a:r>
                      <a:endParaRPr lang="en-US" dirty="0"/>
                    </a:p>
                  </a:txBody>
                  <a:tcPr/>
                </a:tc>
                <a:tc>
                  <a:txBody>
                    <a:bodyPr/>
                    <a:lstStyle/>
                    <a:p>
                      <a:r>
                        <a:rPr lang="en-US" dirty="0" smtClean="0"/>
                        <a:t>MMR (per 100,000 LB</a:t>
                      </a:r>
                      <a:endParaRPr lang="en-US" dirty="0"/>
                    </a:p>
                  </a:txBody>
                  <a:tcPr/>
                </a:tc>
                <a:tc>
                  <a:txBody>
                    <a:bodyPr/>
                    <a:lstStyle/>
                    <a:p>
                      <a:r>
                        <a:rPr lang="en-US" dirty="0" smtClean="0"/>
                        <a:t>Female Life Expectancy (yrs)</a:t>
                      </a:r>
                      <a:endParaRPr lang="en-US" dirty="0"/>
                    </a:p>
                  </a:txBody>
                  <a:tcPr/>
                </a:tc>
              </a:tr>
              <a:tr h="444733">
                <a:tc>
                  <a:txBody>
                    <a:bodyPr/>
                    <a:lstStyle/>
                    <a:p>
                      <a:r>
                        <a:rPr lang="en-US" b="1" dirty="0" smtClean="0"/>
                        <a:t>India</a:t>
                      </a:r>
                      <a:endParaRPr lang="en-US" b="1" dirty="0"/>
                    </a:p>
                  </a:txBody>
                  <a:tcPr/>
                </a:tc>
                <a:tc>
                  <a:txBody>
                    <a:bodyPr/>
                    <a:lstStyle/>
                    <a:p>
                      <a:r>
                        <a:rPr lang="en-US" b="1" dirty="0" smtClean="0"/>
                        <a:t>58</a:t>
                      </a:r>
                      <a:endParaRPr lang="en-US" b="1" dirty="0"/>
                    </a:p>
                  </a:txBody>
                  <a:tcPr/>
                </a:tc>
                <a:tc>
                  <a:txBody>
                    <a:bodyPr/>
                    <a:lstStyle/>
                    <a:p>
                      <a:r>
                        <a:rPr lang="en-US" b="1" dirty="0" smtClean="0"/>
                        <a:t>259</a:t>
                      </a:r>
                      <a:endParaRPr lang="en-US" b="1" dirty="0"/>
                    </a:p>
                  </a:txBody>
                  <a:tcPr/>
                </a:tc>
                <a:tc>
                  <a:txBody>
                    <a:bodyPr/>
                    <a:lstStyle/>
                    <a:p>
                      <a:r>
                        <a:rPr lang="en-US" b="1" dirty="0" smtClean="0"/>
                        <a:t>66.9</a:t>
                      </a:r>
                      <a:endParaRPr lang="en-US" b="1" dirty="0"/>
                    </a:p>
                  </a:txBody>
                  <a:tcPr/>
                </a:tc>
              </a:tr>
              <a:tr h="444733">
                <a:tc>
                  <a:txBody>
                    <a:bodyPr/>
                    <a:lstStyle/>
                    <a:p>
                      <a:r>
                        <a:rPr lang="en-US" dirty="0" smtClean="0"/>
                        <a:t>China</a:t>
                      </a:r>
                      <a:endParaRPr lang="en-US" dirty="0"/>
                    </a:p>
                  </a:txBody>
                  <a:tcPr/>
                </a:tc>
                <a:tc>
                  <a:txBody>
                    <a:bodyPr/>
                    <a:lstStyle/>
                    <a:p>
                      <a:r>
                        <a:rPr lang="en-US" dirty="0" smtClean="0"/>
                        <a:t>32</a:t>
                      </a:r>
                      <a:endParaRPr lang="en-US" dirty="0"/>
                    </a:p>
                  </a:txBody>
                  <a:tcPr/>
                </a:tc>
                <a:tc>
                  <a:txBody>
                    <a:bodyPr/>
                    <a:lstStyle/>
                    <a:p>
                      <a:r>
                        <a:rPr lang="en-US" dirty="0" smtClean="0"/>
                        <a:t>56</a:t>
                      </a:r>
                      <a:endParaRPr lang="en-US" dirty="0"/>
                    </a:p>
                  </a:txBody>
                  <a:tcPr/>
                </a:tc>
                <a:tc>
                  <a:txBody>
                    <a:bodyPr/>
                    <a:lstStyle/>
                    <a:p>
                      <a:r>
                        <a:rPr lang="en-US" dirty="0" smtClean="0"/>
                        <a:t>74.2</a:t>
                      </a:r>
                      <a:endParaRPr lang="en-US" dirty="0"/>
                    </a:p>
                  </a:txBody>
                  <a:tcPr/>
                </a:tc>
              </a:tr>
              <a:tr h="444733">
                <a:tc>
                  <a:txBody>
                    <a:bodyPr/>
                    <a:lstStyle/>
                    <a:p>
                      <a:r>
                        <a:rPr lang="en-US" dirty="0" smtClean="0"/>
                        <a:t>Japan</a:t>
                      </a:r>
                      <a:endParaRPr lang="en-US" dirty="0"/>
                    </a:p>
                  </a:txBody>
                  <a:tcPr/>
                </a:tc>
                <a:tc>
                  <a:txBody>
                    <a:bodyPr/>
                    <a:lstStyle/>
                    <a:p>
                      <a:r>
                        <a:rPr lang="en-US" dirty="0" smtClean="0"/>
                        <a:t>3</a:t>
                      </a:r>
                      <a:endParaRPr lang="en-US" dirty="0"/>
                    </a:p>
                  </a:txBody>
                  <a:tcPr/>
                </a:tc>
                <a:tc>
                  <a:txBody>
                    <a:bodyPr/>
                    <a:lstStyle/>
                    <a:p>
                      <a:r>
                        <a:rPr lang="en-US" dirty="0" smtClean="0"/>
                        <a:t>10</a:t>
                      </a:r>
                      <a:endParaRPr lang="en-US" dirty="0"/>
                    </a:p>
                  </a:txBody>
                  <a:tcPr/>
                </a:tc>
                <a:tc>
                  <a:txBody>
                    <a:bodyPr/>
                    <a:lstStyle/>
                    <a:p>
                      <a:r>
                        <a:rPr lang="en-US" dirty="0" smtClean="0"/>
                        <a:t>86.1</a:t>
                      </a:r>
                      <a:endParaRPr lang="en-US" dirty="0"/>
                    </a:p>
                  </a:txBody>
                  <a:tcPr/>
                </a:tc>
              </a:tr>
              <a:tr h="444733">
                <a:tc>
                  <a:txBody>
                    <a:bodyPr/>
                    <a:lstStyle/>
                    <a:p>
                      <a:r>
                        <a:rPr lang="en-US" dirty="0" smtClean="0"/>
                        <a:t>Republic of Korea</a:t>
                      </a:r>
                      <a:endParaRPr lang="en-US" dirty="0"/>
                    </a:p>
                  </a:txBody>
                  <a:tcPr/>
                </a:tc>
                <a:tc>
                  <a:txBody>
                    <a:bodyPr/>
                    <a:lstStyle/>
                    <a:p>
                      <a:r>
                        <a:rPr lang="en-US" dirty="0" smtClean="0"/>
                        <a:t>3</a:t>
                      </a:r>
                      <a:endParaRPr lang="en-US" dirty="0"/>
                    </a:p>
                  </a:txBody>
                  <a:tcPr/>
                </a:tc>
                <a:tc>
                  <a:txBody>
                    <a:bodyPr/>
                    <a:lstStyle/>
                    <a:p>
                      <a:r>
                        <a:rPr lang="en-US" dirty="0" smtClean="0"/>
                        <a:t>20</a:t>
                      </a:r>
                      <a:endParaRPr lang="en-US" dirty="0"/>
                    </a:p>
                  </a:txBody>
                  <a:tcPr/>
                </a:tc>
                <a:tc>
                  <a:txBody>
                    <a:bodyPr/>
                    <a:lstStyle/>
                    <a:p>
                      <a:r>
                        <a:rPr lang="en-US" dirty="0" smtClean="0"/>
                        <a:t>81.5</a:t>
                      </a:r>
                      <a:endParaRPr lang="en-US" dirty="0"/>
                    </a:p>
                  </a:txBody>
                  <a:tcPr/>
                </a:tc>
              </a:tr>
              <a:tr h="444733">
                <a:tc>
                  <a:txBody>
                    <a:bodyPr/>
                    <a:lstStyle/>
                    <a:p>
                      <a:r>
                        <a:rPr lang="en-US" dirty="0" smtClean="0"/>
                        <a:t>Indonesia</a:t>
                      </a:r>
                      <a:endParaRPr lang="en-US" dirty="0"/>
                    </a:p>
                  </a:txBody>
                  <a:tcPr/>
                </a:tc>
                <a:tc>
                  <a:txBody>
                    <a:bodyPr/>
                    <a:lstStyle/>
                    <a:p>
                      <a:r>
                        <a:rPr lang="en-US" dirty="0" smtClean="0"/>
                        <a:t>36</a:t>
                      </a:r>
                      <a:endParaRPr lang="en-US" dirty="0"/>
                    </a:p>
                  </a:txBody>
                  <a:tcPr/>
                </a:tc>
                <a:tc>
                  <a:txBody>
                    <a:bodyPr/>
                    <a:lstStyle/>
                    <a:p>
                      <a:r>
                        <a:rPr lang="en-US" dirty="0" smtClean="0"/>
                        <a:t>230</a:t>
                      </a:r>
                      <a:endParaRPr lang="en-US" dirty="0"/>
                    </a:p>
                  </a:txBody>
                  <a:tcPr/>
                </a:tc>
                <a:tc>
                  <a:txBody>
                    <a:bodyPr/>
                    <a:lstStyle/>
                    <a:p>
                      <a:r>
                        <a:rPr lang="en-US" dirty="0" smtClean="0"/>
                        <a:t>69.9</a:t>
                      </a:r>
                      <a:endParaRPr lang="en-US" dirty="0"/>
                    </a:p>
                  </a:txBody>
                  <a:tcPr/>
                </a:tc>
              </a:tr>
              <a:tr h="444733">
                <a:tc>
                  <a:txBody>
                    <a:bodyPr/>
                    <a:lstStyle/>
                    <a:p>
                      <a:r>
                        <a:rPr lang="en-US" dirty="0" smtClean="0"/>
                        <a:t>Malaysia</a:t>
                      </a:r>
                      <a:endParaRPr lang="en-US" dirty="0"/>
                    </a:p>
                  </a:txBody>
                  <a:tcPr/>
                </a:tc>
                <a:tc>
                  <a:txBody>
                    <a:bodyPr/>
                    <a:lstStyle/>
                    <a:p>
                      <a:r>
                        <a:rPr lang="en-US" dirty="0" smtClean="0"/>
                        <a:t>9</a:t>
                      </a:r>
                      <a:endParaRPr lang="en-US" dirty="0"/>
                    </a:p>
                  </a:txBody>
                  <a:tcPr/>
                </a:tc>
                <a:tc>
                  <a:txBody>
                    <a:bodyPr/>
                    <a:lstStyle/>
                    <a:p>
                      <a:r>
                        <a:rPr lang="en-US" dirty="0" smtClean="0"/>
                        <a:t>41</a:t>
                      </a:r>
                      <a:endParaRPr lang="en-US" dirty="0"/>
                    </a:p>
                  </a:txBody>
                  <a:tcPr/>
                </a:tc>
                <a:tc>
                  <a:txBody>
                    <a:bodyPr/>
                    <a:lstStyle/>
                    <a:p>
                      <a:r>
                        <a:rPr lang="en-US" dirty="0" smtClean="0"/>
                        <a:t>76.2</a:t>
                      </a:r>
                      <a:endParaRPr lang="en-US" dirty="0"/>
                    </a:p>
                  </a:txBody>
                  <a:tcPr/>
                </a:tc>
              </a:tr>
              <a:tr h="444733">
                <a:tc>
                  <a:txBody>
                    <a:bodyPr/>
                    <a:lstStyle/>
                    <a:p>
                      <a:r>
                        <a:rPr lang="en-US" dirty="0" smtClean="0"/>
                        <a:t>Vietnam</a:t>
                      </a:r>
                      <a:endParaRPr lang="en-US" dirty="0"/>
                    </a:p>
                  </a:txBody>
                  <a:tcPr/>
                </a:tc>
                <a:tc>
                  <a:txBody>
                    <a:bodyPr/>
                    <a:lstStyle/>
                    <a:p>
                      <a:r>
                        <a:rPr lang="en-US" dirty="0" smtClean="0"/>
                        <a:t>27</a:t>
                      </a:r>
                      <a:endParaRPr lang="en-US" dirty="0"/>
                    </a:p>
                  </a:txBody>
                  <a:tcPr/>
                </a:tc>
                <a:tc>
                  <a:txBody>
                    <a:bodyPr/>
                    <a:lstStyle/>
                    <a:p>
                      <a:r>
                        <a:rPr lang="en-US" dirty="0" smtClean="0"/>
                        <a:t>130</a:t>
                      </a:r>
                      <a:endParaRPr lang="en-US" dirty="0"/>
                    </a:p>
                  </a:txBody>
                  <a:tcPr/>
                </a:tc>
                <a:tc>
                  <a:txBody>
                    <a:bodyPr/>
                    <a:lstStyle/>
                    <a:p>
                      <a:r>
                        <a:rPr lang="en-US" dirty="0" smtClean="0"/>
                        <a:t>73.5</a:t>
                      </a:r>
                      <a:endParaRPr lang="en-US" dirty="0"/>
                    </a:p>
                  </a:txBody>
                  <a:tcPr/>
                </a:tc>
              </a:tr>
              <a:tr h="444733">
                <a:tc>
                  <a:txBody>
                    <a:bodyPr/>
                    <a:lstStyle/>
                    <a:p>
                      <a:r>
                        <a:rPr lang="en-US" dirty="0" smtClean="0"/>
                        <a:t>Bangladesh</a:t>
                      </a:r>
                      <a:endParaRPr lang="en-US" dirty="0"/>
                    </a:p>
                  </a:txBody>
                  <a:tcPr/>
                </a:tc>
                <a:tc>
                  <a:txBody>
                    <a:bodyPr/>
                    <a:lstStyle/>
                    <a:p>
                      <a:r>
                        <a:rPr lang="en-US" dirty="0" smtClean="0"/>
                        <a:t>52</a:t>
                      </a:r>
                      <a:endParaRPr lang="en-US" dirty="0"/>
                    </a:p>
                  </a:txBody>
                  <a:tcPr/>
                </a:tc>
                <a:tc>
                  <a:txBody>
                    <a:bodyPr/>
                    <a:lstStyle/>
                    <a:p>
                      <a:r>
                        <a:rPr lang="en-US" dirty="0" smtClean="0"/>
                        <a:t>380</a:t>
                      </a:r>
                      <a:endParaRPr lang="en-US" dirty="0"/>
                    </a:p>
                  </a:txBody>
                  <a:tcPr/>
                </a:tc>
                <a:tc>
                  <a:txBody>
                    <a:bodyPr/>
                    <a:lstStyle/>
                    <a:p>
                      <a:r>
                        <a:rPr lang="en-US" dirty="0" smtClean="0"/>
                        <a:t>65.1</a:t>
                      </a:r>
                      <a:endParaRPr lang="en-US" dirty="0"/>
                    </a:p>
                  </a:txBody>
                  <a:tcPr/>
                </a:tc>
              </a:tr>
              <a:tr h="444733">
                <a:tc>
                  <a:txBody>
                    <a:bodyPr/>
                    <a:lstStyle/>
                    <a:p>
                      <a:r>
                        <a:rPr lang="en-US" dirty="0" smtClean="0"/>
                        <a:t>Nepal</a:t>
                      </a:r>
                      <a:endParaRPr lang="en-US" dirty="0"/>
                    </a:p>
                  </a:txBody>
                  <a:tcPr/>
                </a:tc>
                <a:tc>
                  <a:txBody>
                    <a:bodyPr/>
                    <a:lstStyle/>
                    <a:p>
                      <a:r>
                        <a:rPr lang="en-US" dirty="0" smtClean="0"/>
                        <a:t>58</a:t>
                      </a:r>
                      <a:endParaRPr lang="en-US" dirty="0"/>
                    </a:p>
                  </a:txBody>
                  <a:tcPr/>
                </a:tc>
                <a:tc>
                  <a:txBody>
                    <a:bodyPr/>
                    <a:lstStyle/>
                    <a:p>
                      <a:r>
                        <a:rPr lang="en-US" dirty="0" smtClean="0"/>
                        <a:t>740</a:t>
                      </a:r>
                      <a:endParaRPr lang="en-US" dirty="0"/>
                    </a:p>
                  </a:txBody>
                  <a:tcPr/>
                </a:tc>
                <a:tc>
                  <a:txBody>
                    <a:bodyPr/>
                    <a:lstStyle/>
                    <a:p>
                      <a:r>
                        <a:rPr lang="en-US" dirty="0" smtClean="0"/>
                        <a:t>63.4</a:t>
                      </a:r>
                      <a:endParaRPr lang="en-US" dirty="0"/>
                    </a:p>
                  </a:txBody>
                  <a:tcPr/>
                </a:tc>
              </a:tr>
              <a:tr h="444733">
                <a:tc>
                  <a:txBody>
                    <a:bodyPr/>
                    <a:lstStyle/>
                    <a:p>
                      <a:r>
                        <a:rPr lang="en-US" dirty="0" smtClean="0"/>
                        <a:t>Sri Lanka</a:t>
                      </a:r>
                      <a:endParaRPr lang="en-US" dirty="0"/>
                    </a:p>
                  </a:txBody>
                  <a:tcPr/>
                </a:tc>
                <a:tc>
                  <a:txBody>
                    <a:bodyPr/>
                    <a:lstStyle/>
                    <a:p>
                      <a:r>
                        <a:rPr lang="en-US" dirty="0" smtClean="0"/>
                        <a:t>15</a:t>
                      </a:r>
                      <a:endParaRPr lang="en-US" dirty="0"/>
                    </a:p>
                  </a:txBody>
                  <a:tcPr/>
                </a:tc>
                <a:tc>
                  <a:txBody>
                    <a:bodyPr/>
                    <a:lstStyle/>
                    <a:p>
                      <a:r>
                        <a:rPr lang="en-US" dirty="0" smtClean="0"/>
                        <a:t>92</a:t>
                      </a:r>
                      <a:endParaRPr lang="en-US" dirty="0"/>
                    </a:p>
                  </a:txBody>
                  <a:tcPr/>
                </a:tc>
                <a:tc>
                  <a:txBody>
                    <a:bodyPr/>
                    <a:lstStyle/>
                    <a:p>
                      <a:r>
                        <a:rPr lang="en-US" dirty="0" smtClean="0"/>
                        <a:t>77.5</a:t>
                      </a:r>
                      <a:endParaRPr lang="en-US" dirty="0"/>
                    </a:p>
                  </a:txBody>
                  <a:tcPr/>
                </a:tc>
              </a:tr>
            </a:tbl>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400" b="1" dirty="0" smtClean="0"/>
              <a:t>Percent of Rural Persons with an Illness who could not Seek Treatment due to Financial Constraints, by Economic Quintile</a:t>
            </a:r>
            <a:br>
              <a:rPr lang="en-US" sz="2400" b="1" dirty="0" smtClean="0"/>
            </a:br>
            <a:r>
              <a:rPr lang="en-US" sz="2400" b="1" i="1" dirty="0" smtClean="0"/>
              <a:t>(3 districts, West Bengal)</a:t>
            </a:r>
            <a:endParaRPr lang="en-IN" sz="2400" b="1" i="1" dirty="0"/>
          </a:p>
        </p:txBody>
      </p:sp>
      <p:pic>
        <p:nvPicPr>
          <p:cNvPr id="4" name="Content Placeholder 3" descr="md107i4.gif"/>
          <p:cNvPicPr>
            <a:picLocks noGrp="1" noChangeAspect="1"/>
          </p:cNvPicPr>
          <p:nvPr>
            <p:ph sz="quarter" idx="1"/>
          </p:nvPr>
        </p:nvPicPr>
        <p:blipFill>
          <a:blip r:embed="rId3" cstate="print"/>
          <a:srcRect t="19221"/>
          <a:stretch>
            <a:fillRect/>
          </a:stretch>
        </p:blipFill>
        <p:spPr>
          <a:xfrm>
            <a:off x="928662" y="1757343"/>
            <a:ext cx="7215238" cy="4743491"/>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normAutofit/>
          </a:bodyPr>
          <a:lstStyle/>
          <a:p>
            <a:r>
              <a:rPr lang="en-GB" sz="3500" b="0" dirty="0" smtClean="0"/>
              <a:t>Effect of Economic </a:t>
            </a:r>
            <a:r>
              <a:rPr lang="en-GB" sz="3500" b="0" dirty="0"/>
              <a:t>Reforms </a:t>
            </a:r>
            <a:r>
              <a:rPr lang="en-GB" sz="3500" b="0" dirty="0" smtClean="0"/>
              <a:t>on Public </a:t>
            </a:r>
            <a:r>
              <a:rPr lang="en-GB" sz="3500" b="0" dirty="0"/>
              <a:t>Health </a:t>
            </a:r>
            <a:endParaRPr lang="en-US" sz="3500" b="0" dirty="0"/>
          </a:p>
        </p:txBody>
      </p:sp>
      <p:sp>
        <p:nvSpPr>
          <p:cNvPr id="39939" name="Rectangle 3"/>
          <p:cNvSpPr>
            <a:spLocks noGrp="1" noChangeArrowheads="1"/>
          </p:cNvSpPr>
          <p:nvPr>
            <p:ph sz="quarter" idx="1"/>
          </p:nvPr>
        </p:nvSpPr>
        <p:spPr>
          <a:xfrm>
            <a:off x="457200" y="1719263"/>
            <a:ext cx="8534400" cy="4910137"/>
          </a:xfrm>
        </p:spPr>
        <p:txBody>
          <a:bodyPr>
            <a:normAutofit/>
          </a:bodyPr>
          <a:lstStyle/>
          <a:p>
            <a:pPr>
              <a:lnSpc>
                <a:spcPct val="90000"/>
              </a:lnSpc>
            </a:pPr>
            <a:r>
              <a:rPr lang="en-GB" sz="2800" dirty="0"/>
              <a:t>Increasing unregulated privatisation </a:t>
            </a:r>
            <a:r>
              <a:rPr lang="en-GB" sz="2800" dirty="0" smtClean="0"/>
              <a:t>with </a:t>
            </a:r>
            <a:r>
              <a:rPr lang="en-GB" sz="2800" dirty="0"/>
              <a:t>little accountability to patients</a:t>
            </a:r>
          </a:p>
          <a:p>
            <a:pPr>
              <a:lnSpc>
                <a:spcPct val="90000"/>
              </a:lnSpc>
            </a:pPr>
            <a:r>
              <a:rPr lang="en-GB" sz="2800" dirty="0" smtClean="0"/>
              <a:t>Systematic </a:t>
            </a:r>
            <a:r>
              <a:rPr lang="en-GB" sz="2800" dirty="0"/>
              <a:t>deregulation of drug prices resulting in skyrocketing prices of </a:t>
            </a:r>
            <a:r>
              <a:rPr lang="en-GB" sz="2800" dirty="0" smtClean="0"/>
              <a:t>drugs</a:t>
            </a:r>
            <a:endParaRPr lang="en-GB" sz="2800" dirty="0"/>
          </a:p>
          <a:p>
            <a:pPr>
              <a:lnSpc>
                <a:spcPct val="90000"/>
              </a:lnSpc>
            </a:pPr>
            <a:r>
              <a:rPr lang="en-GB" sz="2800" dirty="0"/>
              <a:t>Selective intervention approach instead comprehensive primary health </a:t>
            </a:r>
            <a:r>
              <a:rPr lang="en-GB" sz="2800" dirty="0" smtClean="0"/>
              <a:t>care</a:t>
            </a:r>
            <a:endParaRPr lang="en-GB" sz="28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Inequity in outcomes</a:t>
            </a:r>
            <a:endParaRPr lang="en-IN" dirty="0"/>
          </a:p>
        </p:txBody>
      </p:sp>
      <p:sp>
        <p:nvSpPr>
          <p:cNvPr id="3" name="Content Placeholder 2"/>
          <p:cNvSpPr>
            <a:spLocks noGrp="1"/>
          </p:cNvSpPr>
          <p:nvPr>
            <p:ph sz="quarter" idx="1"/>
          </p:nvPr>
        </p:nvSpPr>
        <p:spPr/>
        <p:txBody>
          <a:bodyPr/>
          <a:lstStyle/>
          <a:p>
            <a:pPr>
              <a:lnSpc>
                <a:spcPct val="90000"/>
              </a:lnSpc>
            </a:pPr>
            <a:r>
              <a:rPr lang="en-GB" dirty="0" smtClean="0"/>
              <a:t>Rural/ Urban/ Urban (slum)</a:t>
            </a:r>
          </a:p>
          <a:p>
            <a:pPr>
              <a:lnSpc>
                <a:spcPct val="90000"/>
              </a:lnSpc>
            </a:pPr>
            <a:r>
              <a:rPr lang="en-GB" dirty="0" smtClean="0"/>
              <a:t>Inter/ Intra state</a:t>
            </a:r>
          </a:p>
          <a:p>
            <a:pPr>
              <a:lnSpc>
                <a:spcPct val="90000"/>
              </a:lnSpc>
            </a:pPr>
            <a:r>
              <a:rPr lang="en-GB" dirty="0" smtClean="0"/>
              <a:t>Socio-economic status</a:t>
            </a:r>
          </a:p>
          <a:p>
            <a:pPr>
              <a:lnSpc>
                <a:spcPct val="90000"/>
              </a:lnSpc>
            </a:pPr>
            <a:r>
              <a:rPr lang="en-GB" dirty="0" smtClean="0"/>
              <a:t>Gender</a:t>
            </a:r>
          </a:p>
          <a:p>
            <a:pPr>
              <a:lnSpc>
                <a:spcPct val="90000"/>
              </a:lnSpc>
            </a:pPr>
            <a:r>
              <a:rPr lang="en-GB" dirty="0" smtClean="0"/>
              <a:t>Caste</a:t>
            </a:r>
          </a:p>
          <a:p>
            <a:pPr>
              <a:lnSpc>
                <a:spcPct val="90000"/>
              </a:lnSpc>
            </a:pPr>
            <a:r>
              <a:rPr lang="en-GB" dirty="0" smtClean="0"/>
              <a:t>Religion</a:t>
            </a:r>
          </a:p>
          <a:p>
            <a:endParaRPr lang="en-IN"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Coverage with health services according to wealth quintile</a:t>
            </a:r>
            <a:endParaRPr lang="en-IN" dirty="0"/>
          </a:p>
        </p:txBody>
      </p:sp>
      <p:graphicFrame>
        <p:nvGraphicFramePr>
          <p:cNvPr id="4" name="Content Placeholder 3"/>
          <p:cNvGraphicFramePr>
            <a:graphicFrameLocks noGrp="1"/>
          </p:cNvGraphicFramePr>
          <p:nvPr>
            <p:ph sz="quarter" idx="1"/>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U5 Mortality Rate in different states according to wealth quintiles</a:t>
            </a:r>
            <a:endParaRPr lang="en-IN" dirty="0"/>
          </a:p>
        </p:txBody>
      </p:sp>
      <p:graphicFrame>
        <p:nvGraphicFramePr>
          <p:cNvPr id="4" name="Content Placeholder 3"/>
          <p:cNvGraphicFramePr>
            <a:graphicFrameLocks noGrp="1"/>
          </p:cNvGraphicFramePr>
          <p:nvPr>
            <p:ph sz="quarter" idx="1"/>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5122" name="Object 2"/>
          <p:cNvGraphicFramePr>
            <a:graphicFrameLocks noChangeAspect="1"/>
          </p:cNvGraphicFramePr>
          <p:nvPr/>
        </p:nvGraphicFramePr>
        <p:xfrm>
          <a:off x="261938" y="914400"/>
          <a:ext cx="8839200" cy="5492750"/>
        </p:xfrm>
        <a:graphic>
          <a:graphicData uri="http://schemas.openxmlformats.org/presentationml/2006/ole">
            <p:oleObj spid="_x0000_s8194" name="Worksheet" r:id="rId4" imgW="8839200" imgH="5496059" progId="Excel.Sheet.8">
              <p:embed/>
            </p:oleObj>
          </a:graphicData>
        </a:graphic>
      </p:graphicFrame>
      <p:sp>
        <p:nvSpPr>
          <p:cNvPr id="326659" name="Text Box 3"/>
          <p:cNvSpPr txBox="1">
            <a:spLocks noChangeArrowheads="1"/>
          </p:cNvSpPr>
          <p:nvPr/>
        </p:nvSpPr>
        <p:spPr bwMode="auto">
          <a:xfrm>
            <a:off x="1632616" y="457200"/>
            <a:ext cx="5843843" cy="584775"/>
          </a:xfrm>
          <a:prstGeom prst="rect">
            <a:avLst/>
          </a:prstGeom>
          <a:noFill/>
          <a:ln w="9525">
            <a:noFill/>
            <a:miter lim="800000"/>
            <a:headEnd/>
            <a:tailEnd/>
          </a:ln>
          <a:effectLst/>
        </p:spPr>
        <p:txBody>
          <a:bodyPr wrap="none">
            <a:spAutoFit/>
          </a:bodyPr>
          <a:lstStyle/>
          <a:p>
            <a:pPr algn="ctr" eaLnBrk="0" fontAlgn="base" hangingPunct="0">
              <a:spcBef>
                <a:spcPct val="0"/>
              </a:spcBef>
              <a:spcAft>
                <a:spcPct val="0"/>
              </a:spcAft>
              <a:defRPr/>
            </a:pPr>
            <a:r>
              <a:rPr lang="en-US" sz="3200" b="1" dirty="0">
                <a:effectLst>
                  <a:outerShdw blurRad="38100" dist="38100" dir="2700000" algn="tl">
                    <a:srgbClr val="000000"/>
                  </a:outerShdw>
                </a:effectLst>
                <a:cs typeface="Arial" charset="0"/>
              </a:rPr>
              <a:t>Underweight by Wealth Quintiles</a:t>
            </a:r>
          </a:p>
        </p:txBody>
      </p:sp>
      <p:sp>
        <p:nvSpPr>
          <p:cNvPr id="5124" name="Text Box 4"/>
          <p:cNvSpPr txBox="1">
            <a:spLocks noChangeArrowheads="1"/>
          </p:cNvSpPr>
          <p:nvPr/>
        </p:nvSpPr>
        <p:spPr bwMode="auto">
          <a:xfrm>
            <a:off x="1643042" y="1428736"/>
            <a:ext cx="1095685" cy="461665"/>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2400" b="1" dirty="0">
                <a:cs typeface="Arial" charset="0"/>
              </a:rPr>
              <a:t>Percent</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aphicFrame>
        <p:nvGraphicFramePr>
          <p:cNvPr id="6146" name="Object 2"/>
          <p:cNvGraphicFramePr>
            <a:graphicFrameLocks noChangeAspect="1"/>
          </p:cNvGraphicFramePr>
          <p:nvPr/>
        </p:nvGraphicFramePr>
        <p:xfrm>
          <a:off x="261938" y="1173163"/>
          <a:ext cx="8882062" cy="5684837"/>
        </p:xfrm>
        <a:graphic>
          <a:graphicData uri="http://schemas.openxmlformats.org/presentationml/2006/ole">
            <p:oleObj spid="_x0000_s6146" r:id="rId4" imgW="8882642" imgH="5688061" progId="Excel.Sheet.8">
              <p:embed/>
            </p:oleObj>
          </a:graphicData>
        </a:graphic>
      </p:graphicFrame>
      <p:sp>
        <p:nvSpPr>
          <p:cNvPr id="281603" name="Text Box 3"/>
          <p:cNvSpPr txBox="1">
            <a:spLocks noChangeArrowheads="1"/>
          </p:cNvSpPr>
          <p:nvPr/>
        </p:nvSpPr>
        <p:spPr bwMode="auto">
          <a:xfrm>
            <a:off x="722313" y="277813"/>
            <a:ext cx="7691437" cy="1066800"/>
          </a:xfrm>
          <a:prstGeom prst="rect">
            <a:avLst/>
          </a:prstGeom>
          <a:noFill/>
          <a:ln w="9525">
            <a:noFill/>
            <a:miter lim="800000"/>
            <a:headEnd/>
            <a:tailEnd/>
          </a:ln>
          <a:effectLst/>
        </p:spPr>
        <p:txBody>
          <a:bodyPr wrap="none">
            <a:spAutoFit/>
          </a:bodyPr>
          <a:lstStyle/>
          <a:p>
            <a:pPr algn="ctr" eaLnBrk="0" fontAlgn="base" hangingPunct="0">
              <a:spcBef>
                <a:spcPct val="0"/>
              </a:spcBef>
              <a:spcAft>
                <a:spcPct val="0"/>
              </a:spcAft>
              <a:defRPr/>
            </a:pPr>
            <a:r>
              <a:rPr lang="en-US" sz="3200" b="1">
                <a:solidFill>
                  <a:srgbClr val="FF9900"/>
                </a:solidFill>
                <a:effectLst>
                  <a:outerShdw blurRad="38100" dist="38100" dir="2700000" algn="tl">
                    <a:srgbClr val="000000"/>
                  </a:outerShdw>
                </a:effectLst>
                <a:cs typeface="Arial" charset="0"/>
              </a:rPr>
              <a:t>Undernutrition in Children under Age 5</a:t>
            </a:r>
          </a:p>
          <a:p>
            <a:pPr algn="ctr" eaLnBrk="0" fontAlgn="base" hangingPunct="0">
              <a:spcBef>
                <a:spcPct val="0"/>
              </a:spcBef>
              <a:spcAft>
                <a:spcPct val="0"/>
              </a:spcAft>
              <a:defRPr/>
            </a:pPr>
            <a:r>
              <a:rPr lang="en-US" sz="3200" b="1">
                <a:solidFill>
                  <a:srgbClr val="FF9900"/>
                </a:solidFill>
                <a:effectLst>
                  <a:outerShdw blurRad="38100" dist="38100" dir="2700000" algn="tl">
                    <a:srgbClr val="000000"/>
                  </a:outerShdw>
                </a:effectLst>
                <a:cs typeface="Arial" charset="0"/>
              </a:rPr>
              <a:t>INDIA</a:t>
            </a:r>
          </a:p>
        </p:txBody>
      </p:sp>
      <p:sp>
        <p:nvSpPr>
          <p:cNvPr id="6151" name="Text Box 4"/>
          <p:cNvSpPr txBox="1">
            <a:spLocks noChangeArrowheads="1"/>
          </p:cNvSpPr>
          <p:nvPr/>
        </p:nvSpPr>
        <p:spPr bwMode="auto">
          <a:xfrm>
            <a:off x="1498600" y="1620838"/>
            <a:ext cx="708025" cy="274637"/>
          </a:xfrm>
          <a:prstGeom prst="rect">
            <a:avLst/>
          </a:prstGeom>
          <a:noFill/>
          <a:ln w="9525">
            <a:noFill/>
            <a:miter lim="800000"/>
            <a:headEnd/>
            <a:tailEnd/>
          </a:ln>
        </p:spPr>
        <p:txBody>
          <a:bodyPr wrap="none">
            <a:spAutoFit/>
          </a:bodyPr>
          <a:lstStyle/>
          <a:p>
            <a:pPr eaLnBrk="0" fontAlgn="base" hangingPunct="0">
              <a:spcBef>
                <a:spcPct val="0"/>
              </a:spcBef>
              <a:spcAft>
                <a:spcPct val="0"/>
              </a:spcAft>
            </a:pPr>
            <a:r>
              <a:rPr lang="en-US" sz="1200">
                <a:solidFill>
                  <a:srgbClr val="FFFFFF"/>
                </a:solidFill>
                <a:cs typeface="Arial" charset="0"/>
              </a:rPr>
              <a:t>Percent</a:t>
            </a:r>
          </a:p>
        </p:txBody>
      </p:sp>
      <p:sp>
        <p:nvSpPr>
          <p:cNvPr id="6152"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eaLnBrk="0" fontAlgn="base" hangingPunct="0">
              <a:spcBef>
                <a:spcPct val="0"/>
              </a:spcBef>
              <a:spcAft>
                <a:spcPct val="0"/>
              </a:spcAft>
            </a:pPr>
            <a:endParaRPr lang="en-US">
              <a:solidFill>
                <a:srgbClr val="FFFFFF"/>
              </a:solidFill>
              <a:cs typeface="Arial" charset="0"/>
            </a:endParaRPr>
          </a:p>
        </p:txBody>
      </p:sp>
      <p:graphicFrame>
        <p:nvGraphicFramePr>
          <p:cNvPr id="6147" name="Object 3"/>
          <p:cNvGraphicFramePr>
            <a:graphicFrameLocks noChangeAspect="1"/>
          </p:cNvGraphicFramePr>
          <p:nvPr/>
        </p:nvGraphicFramePr>
        <p:xfrm>
          <a:off x="0" y="0"/>
          <a:ext cx="9342438" cy="7042150"/>
        </p:xfrm>
        <a:graphic>
          <a:graphicData uri="http://schemas.openxmlformats.org/presentationml/2006/ole">
            <p:oleObj spid="_x0000_s6147" name="Slide" r:id="rId5" imgW="4593441" imgH="3442867" progId="PowerPoint.Slide.12">
              <p:embed/>
            </p:oleObj>
          </a:graphicData>
        </a:graphic>
      </p:graphicFrame>
      <p:sp>
        <p:nvSpPr>
          <p:cNvPr id="6153"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eaLnBrk="0" fontAlgn="base" hangingPunct="0">
              <a:spcBef>
                <a:spcPct val="0"/>
              </a:spcBef>
              <a:spcAft>
                <a:spcPct val="0"/>
              </a:spcAft>
            </a:pPr>
            <a:endParaRPr lang="en-US">
              <a:solidFill>
                <a:srgbClr val="FFFFFF"/>
              </a:solidFill>
              <a:cs typeface="Arial" charset="0"/>
            </a:endParaRPr>
          </a:p>
        </p:txBody>
      </p:sp>
      <p:graphicFrame>
        <p:nvGraphicFramePr>
          <p:cNvPr id="6148" name="Object 4"/>
          <p:cNvGraphicFramePr>
            <a:graphicFrameLocks noChangeAspect="1"/>
          </p:cNvGraphicFramePr>
          <p:nvPr/>
        </p:nvGraphicFramePr>
        <p:xfrm>
          <a:off x="0" y="0"/>
          <a:ext cx="9144000" cy="6565900"/>
        </p:xfrm>
        <a:graphic>
          <a:graphicData uri="http://schemas.openxmlformats.org/presentationml/2006/ole">
            <p:oleObj spid="_x0000_s6148" name="Slide" r:id="rId6" imgW="4090386" imgH="3069509" progId="PowerPoint.Slide.12">
              <p:embed/>
            </p:oleObj>
          </a:graphicData>
        </a:graphic>
      </p:graphicFrame>
      <p:sp>
        <p:nvSpPr>
          <p:cNvPr id="6154" name="Rectangle 9"/>
          <p:cNvSpPr>
            <a:spLocks noChangeArrowheads="1"/>
          </p:cNvSpPr>
          <p:nvPr/>
        </p:nvSpPr>
        <p:spPr bwMode="auto">
          <a:xfrm>
            <a:off x="8915400" y="6477000"/>
            <a:ext cx="228600" cy="381000"/>
          </a:xfrm>
          <a:prstGeom prst="rect">
            <a:avLst/>
          </a:prstGeom>
          <a:noFill/>
          <a:ln w="9525" algn="ctr">
            <a:solidFill>
              <a:schemeClr val="tx1"/>
            </a:solidFill>
            <a:round/>
            <a:headEnd/>
            <a:tailEnd/>
          </a:ln>
        </p:spPr>
        <p:txBody>
          <a:bodyPr/>
          <a:lstStyle/>
          <a:p>
            <a:pPr eaLnBrk="0" fontAlgn="base" hangingPunct="0">
              <a:spcBef>
                <a:spcPct val="0"/>
              </a:spcBef>
              <a:spcAft>
                <a:spcPct val="0"/>
              </a:spcAft>
            </a:pPr>
            <a:endParaRPr lang="en-US">
              <a:solidFill>
                <a:srgbClr val="FFFFFF"/>
              </a:solidFill>
              <a:cs typeface="Arial" charset="0"/>
            </a:endParaRPr>
          </a:p>
        </p:txBody>
      </p:sp>
      <p:sp>
        <p:nvSpPr>
          <p:cNvPr id="6155"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pPr fontAlgn="base">
              <a:spcBef>
                <a:spcPct val="0"/>
              </a:spcBef>
              <a:spcAft>
                <a:spcPct val="0"/>
              </a:spcAft>
            </a:pPr>
            <a:endParaRPr lang="en-US">
              <a:solidFill>
                <a:srgbClr val="FFFFFF"/>
              </a:solidFill>
              <a:cs typeface="Arial" charset="0"/>
            </a:endParaRPr>
          </a:p>
        </p:txBody>
      </p:sp>
      <p:graphicFrame>
        <p:nvGraphicFramePr>
          <p:cNvPr id="6149" name="Object 5"/>
          <p:cNvGraphicFramePr>
            <a:graphicFrameLocks noChangeAspect="1"/>
          </p:cNvGraphicFramePr>
          <p:nvPr/>
        </p:nvGraphicFramePr>
        <p:xfrm>
          <a:off x="0" y="0"/>
          <a:ext cx="9402763" cy="7086600"/>
        </p:xfrm>
        <a:graphic>
          <a:graphicData uri="http://schemas.openxmlformats.org/presentationml/2006/ole">
            <p:oleObj spid="_x0000_s6149" name="Slide" r:id="rId7" imgW="4661908" imgH="3496050" progId="PowerPoint.Slide.12">
              <p:embed/>
            </p:oleObj>
          </a:graphicData>
        </a:graphic>
      </p:graphicFrame>
      <p:sp>
        <p:nvSpPr>
          <p:cNvPr id="13" name="Rectangle 12"/>
          <p:cNvSpPr>
            <a:spLocks noChangeArrowheads="1"/>
          </p:cNvSpPr>
          <p:nvPr/>
        </p:nvSpPr>
        <p:spPr bwMode="auto">
          <a:xfrm>
            <a:off x="6629400" y="1371600"/>
            <a:ext cx="2514600" cy="1066800"/>
          </a:xfrm>
          <a:prstGeom prst="rect">
            <a:avLst/>
          </a:prstGeom>
          <a:solidFill>
            <a:srgbClr val="FF0000"/>
          </a:solidFill>
          <a:ln w="9525" algn="ctr">
            <a:solidFill>
              <a:schemeClr val="tx1"/>
            </a:solidFill>
            <a:round/>
            <a:headEnd/>
            <a:tailEnd/>
          </a:ln>
        </p:spPr>
        <p:txBody>
          <a:bodyPr/>
          <a:lstStyle/>
          <a:p>
            <a:pPr eaLnBrk="0" fontAlgn="base" hangingPunct="0">
              <a:spcBef>
                <a:spcPct val="0"/>
              </a:spcBef>
              <a:spcAft>
                <a:spcPct val="0"/>
              </a:spcAft>
            </a:pPr>
            <a:r>
              <a:rPr lang="en-US" b="1">
                <a:solidFill>
                  <a:srgbClr val="FFFFFF"/>
                </a:solidFill>
                <a:cs typeface="Arial" charset="0"/>
              </a:rPr>
              <a:t>Poor nutrition contributes to 54% of deaths under age 5</a:t>
            </a:r>
          </a:p>
        </p:txBody>
      </p:sp>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nvPr>
        </p:nvGraphicFramePr>
        <p:xfrm>
          <a:off x="228600" y="1714488"/>
          <a:ext cx="4267200" cy="3886200"/>
        </p:xfrm>
        <a:graphic>
          <a:graphicData uri="http://schemas.openxmlformats.org/drawingml/2006/chart">
            <c:chart xmlns:c="http://schemas.openxmlformats.org/drawingml/2006/chart" xmlns:r="http://schemas.openxmlformats.org/officeDocument/2006/relationships" r:id="rId3"/>
          </a:graphicData>
        </a:graphic>
      </p:graphicFrame>
      <p:sp>
        <p:nvSpPr>
          <p:cNvPr id="5" name="Rectangle 4"/>
          <p:cNvSpPr/>
          <p:nvPr/>
        </p:nvSpPr>
        <p:spPr>
          <a:xfrm>
            <a:off x="381000" y="228600"/>
            <a:ext cx="8229600" cy="892552"/>
          </a:xfrm>
          <a:prstGeom prst="rect">
            <a:avLst/>
          </a:prstGeom>
          <a:solidFill>
            <a:schemeClr val="tx2">
              <a:lumMod val="60000"/>
              <a:lumOff val="40000"/>
            </a:schemeClr>
          </a:solidFill>
        </p:spPr>
        <p:txBody>
          <a:bodyPr wrap="square">
            <a:spAutoFit/>
          </a:bodyPr>
          <a:lstStyle/>
          <a:p>
            <a:r>
              <a:rPr lang="en-US" sz="2600" b="1" i="1" dirty="0" smtClean="0">
                <a:solidFill>
                  <a:prstClr val="white"/>
                </a:solidFill>
              </a:rPr>
              <a:t>Trend data provides strong evidence of declines in the sex ratio of the population age 0-6 and the sex ratio at birth….</a:t>
            </a:r>
            <a:endParaRPr lang="en-US" sz="2600" dirty="0">
              <a:solidFill>
                <a:prstClr val="white"/>
              </a:solidFill>
            </a:endParaRPr>
          </a:p>
        </p:txBody>
      </p:sp>
      <p:grpSp>
        <p:nvGrpSpPr>
          <p:cNvPr id="2" name="Group 5"/>
          <p:cNvGrpSpPr/>
          <p:nvPr/>
        </p:nvGrpSpPr>
        <p:grpSpPr>
          <a:xfrm>
            <a:off x="457200" y="1714488"/>
            <a:ext cx="8305800" cy="5083552"/>
            <a:chOff x="457200" y="1295400"/>
            <a:chExt cx="8305800" cy="5083552"/>
          </a:xfrm>
        </p:grpSpPr>
        <p:sp>
          <p:nvSpPr>
            <p:cNvPr id="8" name="Rectangle 7"/>
            <p:cNvSpPr/>
            <p:nvPr/>
          </p:nvSpPr>
          <p:spPr>
            <a:xfrm>
              <a:off x="457200" y="5486400"/>
              <a:ext cx="8153400" cy="892552"/>
            </a:xfrm>
            <a:prstGeom prst="rect">
              <a:avLst/>
            </a:prstGeom>
            <a:solidFill>
              <a:schemeClr val="tx2">
                <a:lumMod val="60000"/>
                <a:lumOff val="40000"/>
              </a:schemeClr>
            </a:solidFill>
          </p:spPr>
          <p:txBody>
            <a:bodyPr wrap="square">
              <a:spAutoFit/>
            </a:bodyPr>
            <a:lstStyle/>
            <a:p>
              <a:r>
                <a:rPr lang="en-US" sz="2600" b="1" i="1" dirty="0" smtClean="0">
                  <a:solidFill>
                    <a:prstClr val="white"/>
                  </a:solidFill>
                </a:rPr>
                <a:t>…females are under-represented among births and over-represented among births that die.</a:t>
              </a:r>
              <a:endParaRPr lang="en-US" sz="2600" dirty="0">
                <a:solidFill>
                  <a:prstClr val="white"/>
                </a:solidFill>
              </a:endParaRPr>
            </a:p>
          </p:txBody>
        </p:sp>
        <p:graphicFrame>
          <p:nvGraphicFramePr>
            <p:cNvPr id="9" name="Chart 8"/>
            <p:cNvGraphicFramePr/>
            <p:nvPr/>
          </p:nvGraphicFramePr>
          <p:xfrm>
            <a:off x="4572000" y="1295400"/>
            <a:ext cx="4191000" cy="3886200"/>
          </p:xfrm>
          <a:graphic>
            <a:graphicData uri="http://schemas.openxmlformats.org/drawingml/2006/chart">
              <c:chart xmlns:c="http://schemas.openxmlformats.org/drawingml/2006/chart" xmlns:r="http://schemas.openxmlformats.org/officeDocument/2006/relationships" r:id="rId4"/>
            </a:graphicData>
          </a:graphic>
        </p:graphicFrame>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763000" cy="919146"/>
          </a:xfrm>
          <a:solidFill>
            <a:schemeClr val="tx2">
              <a:lumMod val="60000"/>
              <a:lumOff val="40000"/>
            </a:schemeClr>
          </a:solidFill>
        </p:spPr>
        <p:txBody>
          <a:bodyPr>
            <a:noAutofit/>
          </a:bodyPr>
          <a:lstStyle/>
          <a:p>
            <a:pPr marL="225425" lvl="0" indent="-225425" algn="l">
              <a:buFont typeface="Arial" pitchFamily="34" charset="0"/>
              <a:buChar char="•"/>
              <a:tabLst>
                <a:tab pos="7145338" algn="l"/>
              </a:tabLst>
            </a:pPr>
            <a:r>
              <a:rPr lang="en-US" sz="2400" b="1" i="1" dirty="0" smtClean="0">
                <a:solidFill>
                  <a:schemeClr val="bg1"/>
                </a:solidFill>
              </a:rPr>
              <a:t> After the first month of life, girls are more likely to die than boys: The child mortality rate is </a:t>
            </a:r>
            <a:r>
              <a:rPr lang="en-US" sz="2400" b="1" i="1" u="sng" dirty="0" smtClean="0">
                <a:solidFill>
                  <a:schemeClr val="bg1"/>
                </a:solidFill>
              </a:rPr>
              <a:t>61% higher</a:t>
            </a:r>
            <a:r>
              <a:rPr lang="en-US" sz="2400" b="1" i="1" dirty="0" smtClean="0">
                <a:solidFill>
                  <a:schemeClr val="bg1"/>
                </a:solidFill>
              </a:rPr>
              <a:t> for girls than for boys. </a:t>
            </a:r>
            <a:endParaRPr lang="en-US" sz="2400" i="1" dirty="0">
              <a:solidFill>
                <a:schemeClr val="bg1"/>
              </a:solidFill>
            </a:endParaRPr>
          </a:p>
        </p:txBody>
      </p:sp>
      <p:graphicFrame>
        <p:nvGraphicFramePr>
          <p:cNvPr id="4" name="Content Placeholder 3"/>
          <p:cNvGraphicFramePr>
            <a:graphicFrameLocks noGrp="1"/>
          </p:cNvGraphicFramePr>
          <p:nvPr>
            <p:ph sz="quarter" idx="1"/>
          </p:nvPr>
        </p:nvGraphicFramePr>
        <p:xfrm>
          <a:off x="457200" y="1600200"/>
          <a:ext cx="8153400" cy="4648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The three different levels of government action</a:t>
            </a:r>
            <a:endParaRPr lang="en-IN" dirty="0"/>
          </a:p>
        </p:txBody>
      </p:sp>
      <p:sp>
        <p:nvSpPr>
          <p:cNvPr id="3" name="Content Placeholder 2"/>
          <p:cNvSpPr>
            <a:spLocks noGrp="1"/>
          </p:cNvSpPr>
          <p:nvPr>
            <p:ph sz="quarter" idx="1"/>
          </p:nvPr>
        </p:nvSpPr>
        <p:spPr/>
        <p:txBody>
          <a:bodyPr>
            <a:noAutofit/>
          </a:bodyPr>
          <a:lstStyle/>
          <a:p>
            <a:r>
              <a:rPr lang="en-IN" sz="2400" b="1" dirty="0" smtClean="0"/>
              <a:t>First Level: The Macro Level</a:t>
            </a:r>
            <a:r>
              <a:rPr lang="en-IN" sz="2400" dirty="0" smtClean="0"/>
              <a:t/>
            </a:r>
            <a:br>
              <a:rPr lang="en-IN" sz="2400" dirty="0" smtClean="0"/>
            </a:br>
            <a:r>
              <a:rPr lang="en-IN" sz="2400" dirty="0" smtClean="0"/>
              <a:t>The level of the government's national budget. Here, the major concern will be the amount of resources allocated to health, but an important secondary concern will be the possible reallocations of budgets to reach poor people better. </a:t>
            </a:r>
          </a:p>
          <a:p>
            <a:r>
              <a:rPr lang="en-IN" sz="2400" b="1" dirty="0" smtClean="0"/>
              <a:t>Second Level: The Health System Level</a:t>
            </a:r>
            <a:r>
              <a:rPr lang="en-IN" sz="2400" dirty="0" smtClean="0"/>
              <a:t/>
            </a:r>
            <a:br>
              <a:rPr lang="en-IN" sz="2400" dirty="0" smtClean="0"/>
            </a:br>
            <a:r>
              <a:rPr lang="en-IN" sz="2400" dirty="0" smtClean="0"/>
              <a:t>Here, the concern will be to put together reforms and improve incentives to get the system to function better for poor people. </a:t>
            </a:r>
          </a:p>
          <a:p>
            <a:r>
              <a:rPr lang="en-IN" sz="2400" b="1" dirty="0" smtClean="0"/>
              <a:t>Third Level: The Micro Level</a:t>
            </a:r>
            <a:r>
              <a:rPr lang="en-IN" sz="2400" dirty="0" smtClean="0"/>
              <a:t/>
            </a:r>
            <a:br>
              <a:rPr lang="en-IN" sz="2400" dirty="0" smtClean="0"/>
            </a:br>
            <a:r>
              <a:rPr lang="en-IN" sz="2400" dirty="0" smtClean="0"/>
              <a:t>The service delivery level, where the focus will be on how to implement specific activities to reach poor people. </a:t>
            </a:r>
          </a:p>
          <a:p>
            <a:pPr>
              <a:buNone/>
            </a:pPr>
            <a:r>
              <a:rPr lang="en-IN" sz="2400" b="1" dirty="0" smtClean="0">
                <a:solidFill>
                  <a:srgbClr val="C00000"/>
                </a:solidFill>
              </a:rPr>
              <a:t>Work at these three levels is interdependent</a:t>
            </a:r>
          </a:p>
          <a:p>
            <a:endParaRPr lang="en-IN"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480" y="1846274"/>
            <a:ext cx="8686800" cy="2868610"/>
          </a:xfrm>
        </p:spPr>
        <p:txBody>
          <a:bodyPr>
            <a:normAutofit/>
          </a:bodyPr>
          <a:lstStyle/>
          <a:p>
            <a:r>
              <a:rPr lang="en-US" sz="4000" dirty="0"/>
              <a:t>National averages often </a:t>
            </a:r>
            <a:r>
              <a:rPr lang="en-US" sz="4000" dirty="0" smtClean="0"/>
              <a:t/>
            </a:r>
            <a:br>
              <a:rPr lang="en-US" sz="4000" dirty="0" smtClean="0"/>
            </a:br>
            <a:r>
              <a:rPr lang="en-US" sz="4000" dirty="0" smtClean="0"/>
              <a:t>mask </a:t>
            </a:r>
            <a:r>
              <a:rPr lang="en-US" sz="4000" dirty="0"/>
              <a:t>substantially worse outcomes </a:t>
            </a:r>
            <a:r>
              <a:rPr lang="en-US" sz="4000" dirty="0" smtClean="0"/>
              <a:t/>
            </a:r>
            <a:br>
              <a:rPr lang="en-US" sz="4000" dirty="0" smtClean="0"/>
            </a:br>
            <a:r>
              <a:rPr lang="en-US" sz="4000" dirty="0" smtClean="0"/>
              <a:t>for many disadvantaged </a:t>
            </a:r>
            <a:r>
              <a:rPr lang="en-US" sz="4000" dirty="0"/>
              <a:t>groups </a:t>
            </a:r>
            <a:r>
              <a:rPr lang="en-US" sz="4000" dirty="0" smtClean="0"/>
              <a:t/>
            </a:r>
            <a:br>
              <a:rPr lang="en-US" sz="4000" dirty="0" smtClean="0"/>
            </a:br>
            <a:r>
              <a:rPr lang="en-US" sz="4000" dirty="0" smtClean="0"/>
              <a:t>of population</a:t>
            </a:r>
            <a:endParaRPr lang="en-US" sz="40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Health Financing</a:t>
            </a:r>
            <a:endParaRPr lang="en-IN" dirty="0"/>
          </a:p>
        </p:txBody>
      </p:sp>
      <p:sp>
        <p:nvSpPr>
          <p:cNvPr id="3" name="Content Placeholder 2"/>
          <p:cNvSpPr>
            <a:spLocks noGrp="1"/>
          </p:cNvSpPr>
          <p:nvPr>
            <p:ph sz="quarter" idx="1"/>
          </p:nvPr>
        </p:nvSpPr>
        <p:spPr/>
        <p:txBody>
          <a:bodyPr>
            <a:normAutofit lnSpcReduction="10000"/>
          </a:bodyPr>
          <a:lstStyle/>
          <a:p>
            <a:r>
              <a:rPr lang="en-IN" dirty="0" smtClean="0"/>
              <a:t>Pricing policies that reduce and/or eliminate user fees for basic services; </a:t>
            </a:r>
          </a:p>
          <a:p>
            <a:r>
              <a:rPr lang="en-IN" dirty="0" smtClean="0"/>
              <a:t>Cross-subsidization of health services that benefit the poor; </a:t>
            </a:r>
          </a:p>
          <a:p>
            <a:r>
              <a:rPr lang="en-IN" dirty="0" smtClean="0"/>
              <a:t>Strengthening exemption mechanisms services; </a:t>
            </a:r>
          </a:p>
          <a:p>
            <a:r>
              <a:rPr lang="en-IN" dirty="0" smtClean="0"/>
              <a:t>Expanding social insurance to cover informal sector workers; </a:t>
            </a:r>
          </a:p>
          <a:p>
            <a:r>
              <a:rPr lang="en-IN" dirty="0" smtClean="0"/>
              <a:t>Developing community-financing arrangements; </a:t>
            </a:r>
          </a:p>
          <a:p>
            <a:r>
              <a:rPr lang="en-IN" dirty="0" smtClean="0"/>
              <a:t>Developing equity funds to pay for the poor</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1" name="Title 3"/>
          <p:cNvSpPr>
            <a:spLocks noGrp="1"/>
          </p:cNvSpPr>
          <p:nvPr>
            <p:ph type="title"/>
          </p:nvPr>
        </p:nvSpPr>
        <p:spPr/>
        <p:txBody>
          <a:bodyPr/>
          <a:lstStyle/>
          <a:p>
            <a:pPr eaLnBrk="1" hangingPunct="1"/>
            <a:r>
              <a:rPr lang="en-US" smtClean="0"/>
              <a:t>Thank you</a:t>
            </a:r>
            <a:endParaRPr lang="en-IN" smtClean="0"/>
          </a:p>
        </p:txBody>
      </p:sp>
      <p:pic>
        <p:nvPicPr>
          <p:cNvPr id="22532" name="Picture 2" descr="white"/>
          <p:cNvPicPr>
            <a:picLocks noChangeAspect="1" noChangeArrowheads="1"/>
          </p:cNvPicPr>
          <p:nvPr/>
        </p:nvPicPr>
        <p:blipFill>
          <a:blip r:embed="rId3" cstate="print"/>
          <a:srcRect/>
          <a:stretch>
            <a:fillRect/>
          </a:stretch>
        </p:blipFill>
        <p:spPr bwMode="auto">
          <a:xfrm>
            <a:off x="357188" y="1612900"/>
            <a:ext cx="881062" cy="1030288"/>
          </a:xfrm>
          <a:prstGeom prst="rect">
            <a:avLst/>
          </a:prstGeom>
          <a:noFill/>
          <a:ln w="9525">
            <a:noFill/>
            <a:miter lim="800000"/>
            <a:headEnd/>
            <a:tailEnd/>
          </a:ln>
        </p:spPr>
      </p:pic>
      <p:pic>
        <p:nvPicPr>
          <p:cNvPr id="7" name="Picture 4" descr="H:\Annual Report\ANNUAL REPORT 2007-08\Final photos 2007-08\Colour\4-Improved non-formal education through training of Anganwadi workers.jpg"/>
          <p:cNvPicPr>
            <a:picLocks noChangeAspect="1" noChangeArrowheads="1"/>
          </p:cNvPicPr>
          <p:nvPr/>
        </p:nvPicPr>
        <p:blipFill>
          <a:blip r:embed="rId4" cstate="print">
            <a:lum bright="18000" contrast="16000"/>
          </a:blip>
          <a:srcRect/>
          <a:stretch>
            <a:fillRect/>
          </a:stretch>
        </p:blipFill>
        <p:spPr bwMode="auto">
          <a:xfrm>
            <a:off x="4362481" y="2786058"/>
            <a:ext cx="4638675" cy="3357563"/>
          </a:xfrm>
          <a:prstGeom prst="rect">
            <a:avLst/>
          </a:prstGeom>
          <a:ln/>
        </p:spPr>
        <p:style>
          <a:lnRef idx="3">
            <a:schemeClr val="lt1"/>
          </a:lnRef>
          <a:fillRef idx="1">
            <a:schemeClr val="accent2"/>
          </a:fillRef>
          <a:effectRef idx="1">
            <a:schemeClr val="accent2"/>
          </a:effectRef>
          <a:fontRef idx="minor">
            <a:schemeClr val="lt1"/>
          </a:fontRef>
        </p:style>
      </p:pic>
      <p:sp>
        <p:nvSpPr>
          <p:cNvPr id="10" name="Text Placeholder 4"/>
          <p:cNvSpPr>
            <a:spLocks noGrp="1"/>
          </p:cNvSpPr>
          <p:nvPr>
            <p:ph type="body" idx="1"/>
          </p:nvPr>
        </p:nvSpPr>
        <p:spPr>
          <a:xfrm>
            <a:off x="214283" y="2743200"/>
            <a:ext cx="3857652" cy="3543300"/>
          </a:xfrm>
        </p:spPr>
        <p:txBody>
          <a:bodyPr>
            <a:normAutofit fontScale="92500"/>
          </a:bodyPr>
          <a:lstStyle/>
          <a:p>
            <a:pPr eaLnBrk="1" hangingPunct="1"/>
            <a:r>
              <a:rPr lang="en-IN" dirty="0" smtClean="0"/>
              <a:t>Achieving health equity within a generation is possible.  It is the right thing to do, and now is the right time to do it.</a:t>
            </a:r>
          </a:p>
          <a:p>
            <a:pPr eaLnBrk="1" hangingPunct="1"/>
            <a:r>
              <a:rPr lang="en-US" b="1" dirty="0" smtClean="0"/>
              <a:t>      - </a:t>
            </a:r>
            <a:r>
              <a:rPr lang="en-US" sz="2600" b="1" dirty="0" smtClean="0"/>
              <a:t>Commission on Social   </a:t>
            </a:r>
            <a:br>
              <a:rPr lang="en-US" sz="2600" b="1" dirty="0" smtClean="0"/>
            </a:br>
            <a:r>
              <a:rPr lang="en-US" sz="2600" b="1" dirty="0" smtClean="0"/>
              <a:t>        Determinants of Health</a:t>
            </a:r>
            <a:endParaRPr lang="en-IN" b="1" dirty="0" smtClean="0"/>
          </a:p>
          <a:p>
            <a:pPr eaLnBrk="1" hangingPunct="1"/>
            <a:endParaRPr lang="en-IN"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Infant Mortality Rate according to wealth quintiles</a:t>
            </a:r>
            <a:endParaRPr lang="en-IN" dirty="0"/>
          </a:p>
        </p:txBody>
      </p:sp>
      <p:graphicFrame>
        <p:nvGraphicFramePr>
          <p:cNvPr id="4" name="Content Placeholder 3"/>
          <p:cNvGraphicFramePr>
            <a:graphicFrameLocks noGrp="1"/>
          </p:cNvGraphicFramePr>
          <p:nvPr>
            <p:ph sz="quarter" idx="1"/>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Infant Mortality Rate in different states according to wealth quintiles</a:t>
            </a:r>
            <a:endParaRPr lang="en-IN" dirty="0"/>
          </a:p>
        </p:txBody>
      </p:sp>
      <p:graphicFrame>
        <p:nvGraphicFramePr>
          <p:cNvPr id="4" name="Content Placeholder 3"/>
          <p:cNvGraphicFramePr>
            <a:graphicFrameLocks noGrp="1"/>
          </p:cNvGraphicFramePr>
          <p:nvPr>
            <p:ph sz="quarter" idx="1"/>
          </p:nvPr>
        </p:nvGraphicFramePr>
        <p:xfrm>
          <a:off x="612774" y="1600200"/>
          <a:ext cx="8388381" cy="44958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U5 Mortality Rate in different states according to wealth quintiles</a:t>
            </a:r>
            <a:endParaRPr lang="en-IN" dirty="0"/>
          </a:p>
        </p:txBody>
      </p:sp>
      <p:graphicFrame>
        <p:nvGraphicFramePr>
          <p:cNvPr id="4" name="Content Placeholder 3"/>
          <p:cNvGraphicFramePr>
            <a:graphicFrameLocks noGrp="1"/>
          </p:cNvGraphicFramePr>
          <p:nvPr>
            <p:ph sz="quarter" idx="1"/>
          </p:nvPr>
        </p:nvGraphicFramePr>
        <p:xfrm>
          <a:off x="612775" y="1600200"/>
          <a:ext cx="8153400" cy="44958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414"/>
            <a:ext cx="8229600" cy="1071570"/>
          </a:xfrm>
        </p:spPr>
        <p:txBody>
          <a:bodyPr>
            <a:normAutofit fontScale="90000"/>
          </a:bodyPr>
          <a:lstStyle/>
          <a:p>
            <a:r>
              <a:rPr lang="en-US" dirty="0"/>
              <a:t>Framework for identifying pathways leading to health inequities</a:t>
            </a:r>
          </a:p>
        </p:txBody>
      </p:sp>
      <p:pic>
        <p:nvPicPr>
          <p:cNvPr id="30722" name="Picture 2"/>
          <p:cNvPicPr>
            <a:picLocks noChangeAspect="1" noChangeArrowheads="1"/>
          </p:cNvPicPr>
          <p:nvPr/>
        </p:nvPicPr>
        <p:blipFill>
          <a:blip r:embed="rId3" cstate="print"/>
          <a:srcRect/>
          <a:stretch>
            <a:fillRect/>
          </a:stretch>
        </p:blipFill>
        <p:spPr bwMode="auto">
          <a:xfrm>
            <a:off x="-32" y="1571612"/>
            <a:ext cx="9144032" cy="52863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US"/>
              <a:t>Introduction</a:t>
            </a:r>
          </a:p>
        </p:txBody>
      </p:sp>
      <p:sp>
        <p:nvSpPr>
          <p:cNvPr id="25603" name="Rectangle 3"/>
          <p:cNvSpPr>
            <a:spLocks noGrp="1" noChangeArrowheads="1"/>
          </p:cNvSpPr>
          <p:nvPr>
            <p:ph sz="quarter" idx="1"/>
          </p:nvPr>
        </p:nvSpPr>
        <p:spPr/>
        <p:txBody>
          <a:bodyPr/>
          <a:lstStyle/>
          <a:p>
            <a:r>
              <a:rPr lang="en-US"/>
              <a:t>The political economy context</a:t>
            </a:r>
          </a:p>
          <a:p>
            <a:r>
              <a:rPr lang="en-US"/>
              <a:t>The organisational structure and delivery mechanism</a:t>
            </a:r>
          </a:p>
          <a:p>
            <a:r>
              <a:rPr lang="en-US"/>
              <a:t>Health financing mechanisms </a:t>
            </a:r>
          </a:p>
          <a:p>
            <a:r>
              <a:rPr lang="en-US"/>
              <a:t>Coverage patterns </a:t>
            </a:r>
          </a:p>
          <a:p>
            <a:r>
              <a:rPr lang="en-US"/>
              <a:t>Current status of health and health care</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Per Capita Gross Domestic Product (PPP)</a:t>
            </a:r>
            <a:endParaRPr lang="en-US" dirty="0"/>
          </a:p>
        </p:txBody>
      </p:sp>
      <p:pic>
        <p:nvPicPr>
          <p:cNvPr id="21506" name="Picture 2" descr="http://upload.wikimedia.org/wikipedia/commons/f/fa/GDP_PPP_Per_Capita_IMF_2008.png"/>
          <p:cNvPicPr>
            <a:picLocks noChangeAspect="1" noChangeArrowheads="1"/>
          </p:cNvPicPr>
          <p:nvPr/>
        </p:nvPicPr>
        <p:blipFill>
          <a:blip r:embed="rId3" cstate="print"/>
          <a:srcRect l="2174" r="5072"/>
          <a:stretch>
            <a:fillRect/>
          </a:stretch>
        </p:blipFill>
        <p:spPr bwMode="auto">
          <a:xfrm>
            <a:off x="-32" y="1857364"/>
            <a:ext cx="9144064" cy="4491015"/>
          </a:xfrm>
          <a:prstGeom prst="rect">
            <a:avLst/>
          </a:prstGeom>
          <a:noFill/>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1_Medi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768</TotalTime>
  <Words>1809</Words>
  <Application>Microsoft Office PowerPoint</Application>
  <PresentationFormat>On-screen Show (4:3)</PresentationFormat>
  <Paragraphs>182</Paragraphs>
  <Slides>31</Slides>
  <Notes>31</Notes>
  <HiddenSlides>1</HiddenSlides>
  <MMClips>0</MMClips>
  <ScaleCrop>false</ScaleCrop>
  <HeadingPairs>
    <vt:vector size="6" baseType="variant">
      <vt:variant>
        <vt:lpstr>Theme</vt:lpstr>
      </vt:variant>
      <vt:variant>
        <vt:i4>2</vt:i4>
      </vt:variant>
      <vt:variant>
        <vt:lpstr>Embedded OLE Servers</vt:lpstr>
      </vt:variant>
      <vt:variant>
        <vt:i4>3</vt:i4>
      </vt:variant>
      <vt:variant>
        <vt:lpstr>Slide Titles</vt:lpstr>
      </vt:variant>
      <vt:variant>
        <vt:i4>31</vt:i4>
      </vt:variant>
    </vt:vector>
  </HeadingPairs>
  <TitlesOfParts>
    <vt:vector size="36" baseType="lpstr">
      <vt:lpstr>Median</vt:lpstr>
      <vt:lpstr>1_Median</vt:lpstr>
      <vt:lpstr>Worksheet</vt:lpstr>
      <vt:lpstr>Microsoft Office Excel 97-2003 Worksheet</vt:lpstr>
      <vt:lpstr>Slide</vt:lpstr>
      <vt:lpstr>Health equity:  The Indian Context</vt:lpstr>
      <vt:lpstr>Health Indicators among selected countries</vt:lpstr>
      <vt:lpstr>National averages often  mask substantially worse outcomes  for many disadvantaged groups  of population</vt:lpstr>
      <vt:lpstr>Infant Mortality Rate according to wealth quintiles</vt:lpstr>
      <vt:lpstr>Infant Mortality Rate in different states according to wealth quintiles</vt:lpstr>
      <vt:lpstr>U5 Mortality Rate in different states according to wealth quintiles</vt:lpstr>
      <vt:lpstr>Framework for identifying pathways leading to health inequities</vt:lpstr>
      <vt:lpstr>Introduction</vt:lpstr>
      <vt:lpstr>Per Capita Gross Domestic Product (PPP)</vt:lpstr>
      <vt:lpstr>Percent population below poverty line (GOI data)</vt:lpstr>
      <vt:lpstr>The Political Economy Context</vt:lpstr>
      <vt:lpstr>Alapuzzha in Kerala Vs.  Kishanganj in Bihar</vt:lpstr>
      <vt:lpstr>Characteristics of Indian Health System</vt:lpstr>
      <vt:lpstr>Health Expenditure in India</vt:lpstr>
      <vt:lpstr>Sources of Health Care Financing in Different Countries</vt:lpstr>
      <vt:lpstr>Financial Protection in Health</vt:lpstr>
      <vt:lpstr>Catastrophic Health Expenditure</vt:lpstr>
      <vt:lpstr>Percent of Households Compromising or Postponing Consumption Decisions after Seeking Inpatient Care (3 Districts, West Bengal)</vt:lpstr>
      <vt:lpstr>Relative Share of Sources of Financing to Pay for Inpatient Care (3 Districts, West Bengal)</vt:lpstr>
      <vt:lpstr>Percent of Rural Persons with an Illness who could not Seek Treatment due to Financial Constraints, by Economic Quintile (3 districts, West Bengal)</vt:lpstr>
      <vt:lpstr>Effect of Economic Reforms on Public Health </vt:lpstr>
      <vt:lpstr>Health Inequity in outcomes</vt:lpstr>
      <vt:lpstr>Coverage with health services according to wealth quintile</vt:lpstr>
      <vt:lpstr>U5 Mortality Rate in different states according to wealth quintiles</vt:lpstr>
      <vt:lpstr>Slide 25</vt:lpstr>
      <vt:lpstr>Slide 26</vt:lpstr>
      <vt:lpstr>Slide 27</vt:lpstr>
      <vt:lpstr> After the first month of life, girls are more likely to die than boys: The child mortality rate is 61% higher for girls than for boys. </vt:lpstr>
      <vt:lpstr>The three different levels of government action</vt:lpstr>
      <vt:lpstr>Health Financing</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Inequity:  The Indian Context</dc:title>
  <dc:creator>Your User Name</dc:creator>
  <cp:lastModifiedBy>user</cp:lastModifiedBy>
  <cp:revision>67</cp:revision>
  <dcterms:created xsi:type="dcterms:W3CDTF">2009-12-01T13:17:46Z</dcterms:created>
  <dcterms:modified xsi:type="dcterms:W3CDTF">2009-12-06T13:33:57Z</dcterms:modified>
</cp:coreProperties>
</file>